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22" r:id="rId2"/>
    <p:sldId id="292" r:id="rId3"/>
    <p:sldId id="323" r:id="rId4"/>
    <p:sldId id="284" r:id="rId5"/>
    <p:sldId id="315" r:id="rId6"/>
    <p:sldId id="294" r:id="rId7"/>
    <p:sldId id="328" r:id="rId8"/>
    <p:sldId id="329" r:id="rId9"/>
    <p:sldId id="330" r:id="rId10"/>
    <p:sldId id="285" r:id="rId11"/>
    <p:sldId id="312" r:id="rId12"/>
    <p:sldId id="274" r:id="rId13"/>
    <p:sldId id="317" r:id="rId14"/>
    <p:sldId id="324" r:id="rId15"/>
    <p:sldId id="327" r:id="rId16"/>
    <p:sldId id="314" r:id="rId17"/>
    <p:sldId id="321" r:id="rId18"/>
    <p:sldId id="293" r:id="rId19"/>
    <p:sldId id="320" r:id="rId20"/>
    <p:sldId id="319" r:id="rId21"/>
    <p:sldId id="325" r:id="rId2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FCADE8-7F23-5A41-BD93-0A15D679FBCA}">
          <p14:sldIdLst>
            <p14:sldId id="322"/>
            <p14:sldId id="292"/>
          </p14:sldIdLst>
        </p14:section>
        <p14:section name="Warmer - tightly managed" id="{7601C2BB-FFBD-4686-8A16-C111BABB4D11}">
          <p14:sldIdLst>
            <p14:sldId id="323"/>
            <p14:sldId id="284"/>
            <p14:sldId id="315"/>
            <p14:sldId id="294"/>
          </p14:sldIdLst>
        </p14:section>
        <p14:section name="Warmer flexible policy" id="{7E820825-3864-4DDA-BD59-87CDA0168AC8}">
          <p14:sldIdLst>
            <p14:sldId id="328"/>
            <p14:sldId id="329"/>
            <p14:sldId id="330"/>
          </p14:sldIdLst>
        </p14:section>
        <p14:section name="Reframe" id="{2E8803E3-B347-4BD5-83EB-4CD0FEBC4A96}">
          <p14:sldIdLst>
            <p14:sldId id="285"/>
          </p14:sldIdLst>
        </p14:section>
        <p14:section name="Rational Drowning" id="{774A8961-D2C7-4CA5-9B32-9B485E179501}">
          <p14:sldIdLst>
            <p14:sldId id="312"/>
          </p14:sldIdLst>
        </p14:section>
        <p14:section name="Emotional Impact" id="{9AAF122A-81D6-478A-8ABE-10D64158DCA6}">
          <p14:sldIdLst>
            <p14:sldId id="274"/>
          </p14:sldIdLst>
        </p14:section>
        <p14:section name="A new way" id="{FDA35902-4C72-47BC-B63A-6862D18ECAA7}">
          <p14:sldIdLst>
            <p14:sldId id="317"/>
          </p14:sldIdLst>
        </p14:section>
        <p14:section name="Our Solution" id="{AE136C4D-B044-4374-BDCB-4A7D997B15A7}">
          <p14:sldIdLst>
            <p14:sldId id="324"/>
            <p14:sldId id="327"/>
            <p14:sldId id="314"/>
            <p14:sldId id="321"/>
            <p14:sldId id="293"/>
            <p14:sldId id="320"/>
            <p14:sldId id="319"/>
            <p14:sldId id="325"/>
          </p14:sldIdLst>
        </p14:section>
      </p14:sectionLst>
    </p:ex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y Hill" initials="TH" lastIdx="8" clrIdx="0">
    <p:extLst/>
  </p:cmAuthor>
  <p:cmAuthor id="2" name="Tracey Masten" initials="tm" lastIdx="7" clrIdx="1"/>
  <p:cmAuthor id="3" name="Scott Grand" initials="SG"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D8D"/>
    <a:srgbClr val="929296"/>
    <a:srgbClr val="CBCBC4"/>
    <a:srgbClr val="F4A900"/>
    <a:srgbClr val="D25533"/>
    <a:srgbClr val="548D3D"/>
    <a:srgbClr val="008D3D"/>
    <a:srgbClr val="89BF42"/>
    <a:srgbClr val="0078C9"/>
    <a:srgbClr val="00A9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18" autoAdjust="0"/>
  </p:normalViewPr>
  <p:slideViewPr>
    <p:cSldViewPr snapToGrid="0" snapToObjects="1" showGuides="1">
      <p:cViewPr>
        <p:scale>
          <a:sx n="58" d="100"/>
          <a:sy n="58" d="100"/>
        </p:scale>
        <p:origin x="-246" y="0"/>
      </p:cViewPr>
      <p:guideLst>
        <p:guide orient="horz" pos="2160"/>
        <p:guide pos="3839"/>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47E43A-3F93-ED48-993C-E0281B14A688}" type="datetimeFigureOut">
              <a:rPr lang="en-US" smtClean="0"/>
              <a:t>6/19/2014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74DF04-7983-F246-97D4-D401A1C4C6AB}" type="slidenum">
              <a:rPr lang="en-US" smtClean="0"/>
              <a:t>‹#›</a:t>
            </a:fld>
            <a:endParaRPr lang="en-US"/>
          </a:p>
        </p:txBody>
      </p:sp>
    </p:spTree>
    <p:extLst>
      <p:ext uri="{BB962C8B-B14F-4D97-AF65-F5344CB8AC3E}">
        <p14:creationId xmlns:p14="http://schemas.microsoft.com/office/powerpoint/2010/main" val="36283440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As you can imagine, we talk to hundreds of clients every day about their travel and expense programs. We hear what’s working well for them, and we also hear about the challenges they face.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talk to </a:t>
            </a:r>
            <a:r>
              <a:rPr lang="en-US" sz="1200" kern="1200" baseline="0" dirty="0" smtClean="0">
                <a:solidFill>
                  <a:schemeClr val="tx1"/>
                </a:solidFill>
                <a:effectLst/>
                <a:latin typeface="+mn-lt"/>
                <a:ea typeface="+mn-ea"/>
                <a:cs typeface="+mn-cs"/>
              </a:rPr>
              <a:t>great companies with great programs like the one you’ve built. We see companies who’ve taken control of their travel budget, and have: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Effectively centralized spend through a single process and system </a:t>
            </a:r>
          </a:p>
          <a:p>
            <a:pPr marL="171450" lvl="0" indent="-171450">
              <a:buFontTx/>
              <a:buChar char="-"/>
            </a:pPr>
            <a:r>
              <a:rPr lang="en-US" sz="1200" kern="1200" baseline="0" dirty="0" smtClean="0">
                <a:solidFill>
                  <a:schemeClr val="tx1"/>
                </a:solidFill>
                <a:effectLst/>
                <a:latin typeface="+mn-lt"/>
                <a:ea typeface="+mn-ea"/>
                <a:cs typeface="+mn-cs"/>
              </a:rPr>
              <a:t>Created amazing efficiency by streamlining and automating the process</a:t>
            </a:r>
            <a:br>
              <a:rPr lang="en-US" sz="1200" kern="1200" baseline="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 Negotiated tremendous discounts that are driving real savings</a:t>
            </a:r>
            <a:br>
              <a:rPr lang="en-US" sz="1200" kern="1200" baseline="0" dirty="0" smtClean="0">
                <a:solidFill>
                  <a:schemeClr val="tx1"/>
                </a:solidFill>
                <a:effectLst/>
                <a:latin typeface="+mn-lt"/>
                <a:ea typeface="+mn-ea"/>
                <a:cs typeface="+mn-cs"/>
              </a:rPr>
            </a:br>
            <a:endParaRPr lang="en-US" sz="1200" kern="1200" baseline="0" dirty="0" smtClean="0">
              <a:solidFill>
                <a:schemeClr val="tx1"/>
              </a:solidFill>
              <a:effectLst/>
              <a:latin typeface="+mn-lt"/>
              <a:ea typeface="+mn-ea"/>
              <a:cs typeface="+mn-cs"/>
            </a:endParaRPr>
          </a:p>
          <a:p>
            <a:pPr marL="0" lvl="0" indent="0">
              <a:buFontTx/>
              <a:buNone/>
            </a:pPr>
            <a:r>
              <a:rPr lang="en-US" sz="1200" kern="1200" baseline="0" dirty="0" smtClean="0">
                <a:solidFill>
                  <a:schemeClr val="tx1"/>
                </a:solidFill>
                <a:effectLst/>
                <a:latin typeface="+mn-lt"/>
                <a:ea typeface="+mn-ea"/>
                <a:cs typeface="+mn-cs"/>
              </a:rPr>
              <a:t>Your program is among the best of them, with an amazing X% spend under control.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74DF04-7983-F246-97D4-D401A1C4C6AB}" type="slidenum">
              <a:rPr lang="en-US" smtClean="0"/>
              <a:t>3</a:t>
            </a:fld>
            <a:endParaRPr lang="en-US"/>
          </a:p>
        </p:txBody>
      </p:sp>
    </p:spTree>
    <p:extLst>
      <p:ext uri="{BB962C8B-B14F-4D97-AF65-F5344CB8AC3E}">
        <p14:creationId xmlns:p14="http://schemas.microsoft.com/office/powerpoint/2010/main" val="405760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There’s safety (and security) in all</a:t>
            </a:r>
            <a:r>
              <a:rPr lang="en-US" sz="1200" b="1" kern="1200" baseline="0" dirty="0" smtClean="0">
                <a:solidFill>
                  <a:schemeClr val="tx1"/>
                </a:solidFill>
                <a:effectLst/>
                <a:latin typeface="+mn-lt"/>
                <a:ea typeface="+mn-ea"/>
                <a:cs typeface="+mn-cs"/>
              </a:rPr>
              <a:t> that new data you’ll now have. </a:t>
            </a:r>
            <a:r>
              <a:rPr lang="en-US" sz="1200" b="1" kern="1200" dirty="0" smtClean="0">
                <a:solidFill>
                  <a:schemeClr val="tx1"/>
                </a:solidFill>
                <a:effectLst/>
                <a:latin typeface="+mn-lt"/>
                <a:ea typeface="+mn-ea"/>
                <a:cs typeface="+mn-cs"/>
              </a:rPr>
              <a:t> </a:t>
            </a:r>
          </a:p>
          <a:p>
            <a:pPr lvl="0"/>
            <a:endParaRPr lang="en-US" sz="1200" b="1"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And</a:t>
            </a:r>
            <a:r>
              <a:rPr lang="en-US" sz="1200" b="0" kern="1200" baseline="0" dirty="0" smtClean="0">
                <a:solidFill>
                  <a:schemeClr val="tx1"/>
                </a:solidFill>
                <a:effectLst/>
                <a:latin typeface="+mn-lt"/>
                <a:ea typeface="+mn-ea"/>
                <a:cs typeface="+mn-cs"/>
              </a:rPr>
              <a:t> cost is only one issue. If you don’t know where your people are, how can you support them? Even if you have the vast majority of itinerary data in your system, all it takes is a few unaccounted for travelers to cause significant services issues if they need help or significant security and liability issues, if emergencies arise. </a:t>
            </a:r>
          </a:p>
          <a:p>
            <a:pPr lvl="0"/>
            <a:endParaRPr lang="en-US" sz="1200" b="0" kern="1200" baseline="0" dirty="0" smtClean="0">
              <a:solidFill>
                <a:schemeClr val="tx1"/>
              </a:solidFill>
              <a:effectLst/>
              <a:latin typeface="+mn-lt"/>
              <a:ea typeface="+mn-ea"/>
              <a:cs typeface="+mn-cs"/>
            </a:endParaRPr>
          </a:p>
          <a:p>
            <a:pPr lvl="0"/>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74DF04-7983-F246-97D4-D401A1C4C6AB}" type="slidenum">
              <a:rPr lang="en-US" smtClean="0"/>
              <a:t>12</a:t>
            </a:fld>
            <a:endParaRPr lang="en-US"/>
          </a:p>
        </p:txBody>
      </p:sp>
    </p:spTree>
    <p:extLst>
      <p:ext uri="{BB962C8B-B14F-4D97-AF65-F5344CB8AC3E}">
        <p14:creationId xmlns:p14="http://schemas.microsoft.com/office/powerpoint/2010/main" val="2877048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you address this issue? How do you focus</a:t>
            </a:r>
            <a:r>
              <a:rPr lang="en-US" baseline="0" dirty="0" smtClean="0"/>
              <a:t> on getting the data, instead of trying to force travelers to always use a tool you know they aren’t going to always use?</a:t>
            </a:r>
          </a:p>
          <a:p>
            <a:endParaRPr lang="en-US" baseline="0" dirty="0" smtClean="0"/>
          </a:p>
          <a:p>
            <a:r>
              <a:rPr lang="en-US" dirty="0" smtClean="0"/>
              <a:t>Embrace your travelers and get all of the data you need by bringing travel itineraries &amp; reservations booked outside of your managed travel program into your managed program</a:t>
            </a:r>
          </a:p>
          <a:p>
            <a:endParaRPr lang="en-US" dirty="0" smtClean="0"/>
          </a:p>
          <a:p>
            <a:r>
              <a:rPr lang="en-US" dirty="0" smtClean="0"/>
              <a:t>*You have a right to</a:t>
            </a:r>
            <a:r>
              <a:rPr lang="en-US" baseline="0" dirty="0" smtClean="0"/>
              <a:t> know where your money is being spent. If they’re going outside of the managed program, you’re losing that right. How do you correct it? How do you improve it?</a:t>
            </a:r>
            <a:endParaRPr lang="en-US" dirty="0"/>
          </a:p>
        </p:txBody>
      </p:sp>
      <p:sp>
        <p:nvSpPr>
          <p:cNvPr id="4" name="Slide Number Placeholder 3"/>
          <p:cNvSpPr>
            <a:spLocks noGrp="1"/>
          </p:cNvSpPr>
          <p:nvPr>
            <p:ph type="sldNum" sz="quarter" idx="10"/>
          </p:nvPr>
        </p:nvSpPr>
        <p:spPr/>
        <p:txBody>
          <a:bodyPr/>
          <a:lstStyle/>
          <a:p>
            <a:fld id="{F274DF04-7983-F246-97D4-D401A1C4C6AB}" type="slidenum">
              <a:rPr lang="en-US" smtClean="0"/>
              <a:t>13</a:t>
            </a:fld>
            <a:endParaRPr lang="en-US"/>
          </a:p>
        </p:txBody>
      </p:sp>
    </p:spTree>
    <p:extLst>
      <p:ext uri="{BB962C8B-B14F-4D97-AF65-F5344CB8AC3E}">
        <p14:creationId xmlns:p14="http://schemas.microsoft.com/office/powerpoint/2010/main" val="2349992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err="1" smtClean="0">
                <a:solidFill>
                  <a:schemeClr val="tx1"/>
                </a:solidFill>
                <a:effectLst/>
                <a:latin typeface="+mn-lt"/>
                <a:ea typeface="+mn-ea"/>
                <a:cs typeface="+mn-cs"/>
              </a:rPr>
              <a:t>TripLink</a:t>
            </a:r>
            <a:r>
              <a:rPr lang="en-US" sz="1200" kern="1200" dirty="0" smtClean="0">
                <a:solidFill>
                  <a:schemeClr val="tx1"/>
                </a:solidFill>
                <a:effectLst/>
                <a:latin typeface="+mn-lt"/>
                <a:ea typeface="+mn-ea"/>
                <a:cs typeface="+mn-cs"/>
              </a:rPr>
              <a:t> is a new core service from Concur that integrates itinerary information into</a:t>
            </a:r>
            <a:r>
              <a:rPr lang="en-US" sz="1200" kern="1200" baseline="0" dirty="0" smtClean="0">
                <a:solidFill>
                  <a:schemeClr val="tx1"/>
                </a:solidFill>
                <a:effectLst/>
                <a:latin typeface="+mn-lt"/>
                <a:ea typeface="+mn-ea"/>
                <a:cs typeface="+mn-cs"/>
              </a:rPr>
              <a:t> the Concur system, no matter where its booked.</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This provides travelers with </a:t>
            </a:r>
            <a:r>
              <a:rPr lang="en-US" sz="1200" kern="1200" dirty="0" smtClean="0">
                <a:solidFill>
                  <a:schemeClr val="tx1"/>
                </a:solidFill>
                <a:effectLst/>
                <a:latin typeface="+mn-lt"/>
                <a:ea typeface="+mn-ea"/>
                <a:cs typeface="+mn-cs"/>
              </a:rPr>
              <a:t>the benefits of fully integrated expense reports, regardless of where trips are booked…while providing corporations with all of the benefits of Integrated Travel &amp; Expense.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Put</a:t>
            </a:r>
            <a:r>
              <a:rPr lang="en-US" sz="1200" kern="1200" baseline="0" dirty="0" smtClean="0">
                <a:solidFill>
                  <a:schemeClr val="tx1"/>
                </a:solidFill>
                <a:effectLst/>
                <a:latin typeface="+mn-lt"/>
                <a:ea typeface="+mn-ea"/>
                <a:cs typeface="+mn-cs"/>
              </a:rPr>
              <a:t> simply…</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err="1" smtClean="0">
                <a:solidFill>
                  <a:schemeClr val="tx1"/>
                </a:solidFill>
                <a:effectLst/>
                <a:latin typeface="+mn-lt"/>
                <a:ea typeface="+mn-ea"/>
                <a:cs typeface="+mn-cs"/>
              </a:rPr>
              <a:t>TripLinklets</a:t>
            </a:r>
            <a:r>
              <a:rPr lang="en-US" sz="1200" kern="1200" baseline="0" dirty="0" smtClean="0">
                <a:solidFill>
                  <a:schemeClr val="tx1"/>
                </a:solidFill>
                <a:effectLst/>
                <a:latin typeface="+mn-lt"/>
                <a:ea typeface="+mn-ea"/>
                <a:cs typeface="+mn-cs"/>
              </a:rPr>
              <a:t> business travelers book hotels and rental cars outside of Concur Travel while, at the same time, capturing and providing all travel transaction data to Travel Managers through Concur Travel &amp; Expense.</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Corporations</a:t>
            </a:r>
            <a:r>
              <a:rPr lang="en-US" sz="1200" kern="1200" baseline="0" dirty="0" smtClean="0">
                <a:solidFill>
                  <a:schemeClr val="tx1"/>
                </a:solidFill>
                <a:effectLst/>
                <a:latin typeface="+mn-lt"/>
                <a:ea typeface="+mn-ea"/>
                <a:cs typeface="+mn-cs"/>
              </a:rPr>
              <a:t> maintain the benefits of a managed program…</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effectLst/>
                <a:latin typeface="+mn-lt"/>
                <a:ea typeface="+mn-ea"/>
                <a:cs typeface="+mn-cs"/>
              </a:rPr>
              <a:t>and get the insight into spend and visibility to where travelers are…</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effectLst/>
                <a:latin typeface="+mn-lt"/>
                <a:ea typeface="+mn-ea"/>
                <a:cs typeface="+mn-cs"/>
              </a:rPr>
              <a:t>fulfilling their duty of care responsibilities.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3ABAB5-F0E0-4E10-B81C-DDA59B39D9F2}" type="slidenum">
              <a:rPr lang="en-US" smtClean="0"/>
              <a:t>14</a:t>
            </a:fld>
            <a:endParaRPr lang="en-US"/>
          </a:p>
        </p:txBody>
      </p:sp>
    </p:spTree>
    <p:extLst>
      <p:ext uri="{BB962C8B-B14F-4D97-AF65-F5344CB8AC3E}">
        <p14:creationId xmlns:p14="http://schemas.microsoft.com/office/powerpoint/2010/main" val="4004082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3ABAB5-F0E0-4E10-B81C-DDA59B39D9F2}" type="slidenum">
              <a:rPr lang="en-US" smtClean="0"/>
              <a:t>15</a:t>
            </a:fld>
            <a:endParaRPr lang="en-US"/>
          </a:p>
        </p:txBody>
      </p:sp>
    </p:spTree>
    <p:extLst>
      <p:ext uri="{BB962C8B-B14F-4D97-AF65-F5344CB8AC3E}">
        <p14:creationId xmlns:p14="http://schemas.microsoft.com/office/powerpoint/2010/main" val="400408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With all that information integrated with the rest of your managed travel data, you can get:</a:t>
            </a:r>
          </a:p>
          <a:p>
            <a:pPr marL="171450" lvl="0" indent="-171450">
              <a:buFont typeface="Arial"/>
              <a:buChar char="•"/>
            </a:pPr>
            <a:endParaRPr lang="en-US" sz="1200" i="1" kern="1200" dirty="0" smtClean="0">
              <a:solidFill>
                <a:schemeClr val="tx1"/>
              </a:solidFill>
              <a:effectLst/>
              <a:latin typeface="+mn-lt"/>
              <a:ea typeface="+mn-ea"/>
              <a:cs typeface="+mn-cs"/>
            </a:endParaRPr>
          </a:p>
          <a:p>
            <a:pPr marL="171450" lvl="0" indent="-171450">
              <a:buFont typeface="Arial"/>
              <a:buChar char="•"/>
            </a:pPr>
            <a:r>
              <a:rPr lang="en-US" sz="1200" i="1" kern="1200" dirty="0" smtClean="0">
                <a:solidFill>
                  <a:schemeClr val="tx1"/>
                </a:solidFill>
                <a:effectLst/>
                <a:latin typeface="+mn-lt"/>
                <a:ea typeface="+mn-ea"/>
                <a:cs typeface="+mn-cs"/>
              </a:rPr>
              <a:t>Better visibility:</a:t>
            </a:r>
            <a:r>
              <a:rPr lang="en-US" sz="1200" kern="1200" dirty="0" smtClean="0">
                <a:solidFill>
                  <a:schemeClr val="tx1"/>
                </a:solidFill>
                <a:effectLst/>
                <a:latin typeface="+mn-lt"/>
                <a:ea typeface="+mn-ea"/>
                <a:cs typeface="+mn-cs"/>
              </a:rPr>
              <a:t> Get the complete picture, detailed reporting and insight on </a:t>
            </a:r>
            <a:r>
              <a:rPr lang="en-US" sz="1200" u="sng"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your travelers’ spending trends and buying behavior.  </a:t>
            </a:r>
          </a:p>
          <a:p>
            <a:pPr lvl="0"/>
            <a:endParaRPr lang="en-US" sz="1200" kern="1200" dirty="0" smtClean="0">
              <a:solidFill>
                <a:schemeClr val="tx1"/>
              </a:solidFill>
              <a:effectLst/>
              <a:latin typeface="+mn-lt"/>
              <a:ea typeface="+mn-ea"/>
              <a:cs typeface="+mn-cs"/>
            </a:endParaRPr>
          </a:p>
          <a:p>
            <a:pPr marL="171450" lvl="0" indent="-171450">
              <a:buFont typeface="Arial"/>
              <a:buChar char="•"/>
            </a:pPr>
            <a:r>
              <a:rPr lang="en-US" sz="1200" i="1" kern="1200" dirty="0" smtClean="0">
                <a:solidFill>
                  <a:schemeClr val="tx1"/>
                </a:solidFill>
                <a:effectLst/>
                <a:latin typeface="+mn-lt"/>
                <a:ea typeface="+mn-ea"/>
                <a:cs typeface="+mn-cs"/>
              </a:rPr>
              <a:t>More control:</a:t>
            </a:r>
            <a:r>
              <a:rPr lang="en-US" sz="1200" kern="1200" dirty="0" smtClean="0">
                <a:solidFill>
                  <a:schemeClr val="tx1"/>
                </a:solidFill>
                <a:effectLst/>
                <a:latin typeface="+mn-lt"/>
                <a:ea typeface="+mn-ea"/>
                <a:cs typeface="+mn-cs"/>
              </a:rPr>
              <a:t> With </a:t>
            </a:r>
            <a:r>
              <a:rPr lang="en-US" sz="1200" kern="1200" dirty="0" err="1" smtClean="0">
                <a:solidFill>
                  <a:schemeClr val="tx1"/>
                </a:solidFill>
                <a:effectLst/>
                <a:latin typeface="+mn-lt"/>
                <a:ea typeface="+mn-ea"/>
                <a:cs typeface="+mn-cs"/>
              </a:rPr>
              <a:t>TripLink</a:t>
            </a:r>
            <a:r>
              <a:rPr lang="en-US" sz="1200" kern="1200" dirty="0" smtClean="0">
                <a:solidFill>
                  <a:schemeClr val="tx1"/>
                </a:solidFill>
                <a:effectLst/>
                <a:latin typeface="+mn-lt"/>
                <a:ea typeface="+mn-ea"/>
                <a:cs typeface="+mn-cs"/>
              </a:rPr>
              <a:t>, you can enforce your policies and complete audits on </a:t>
            </a:r>
            <a:r>
              <a:rPr lang="en-US" sz="1200" u="sng"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your transactions, no matter where they’re booked.</a:t>
            </a:r>
          </a:p>
          <a:p>
            <a:pPr lvl="0"/>
            <a:endParaRPr lang="en-US" sz="1200" kern="1200" dirty="0" smtClean="0">
              <a:solidFill>
                <a:schemeClr val="tx1"/>
              </a:solidFill>
              <a:effectLst/>
              <a:latin typeface="+mn-lt"/>
              <a:ea typeface="+mn-ea"/>
              <a:cs typeface="+mn-cs"/>
            </a:endParaRPr>
          </a:p>
          <a:p>
            <a:pPr marL="171450" lvl="0" indent="-171450">
              <a:buFont typeface="Arial"/>
              <a:buChar char="•"/>
            </a:pPr>
            <a:r>
              <a:rPr lang="en-US" sz="1200" i="1" kern="1200" dirty="0" smtClean="0">
                <a:solidFill>
                  <a:schemeClr val="tx1"/>
                </a:solidFill>
                <a:effectLst/>
                <a:latin typeface="+mn-lt"/>
                <a:ea typeface="+mn-ea"/>
                <a:cs typeface="+mn-cs"/>
              </a:rPr>
              <a:t>Stronger negotiations: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TripLink</a:t>
            </a:r>
            <a:r>
              <a:rPr lang="en-US" sz="1200" kern="1200" dirty="0" smtClean="0">
                <a:solidFill>
                  <a:schemeClr val="tx1"/>
                </a:solidFill>
                <a:effectLst/>
                <a:latin typeface="+mn-lt"/>
                <a:ea typeface="+mn-ea"/>
                <a:cs typeface="+mn-cs"/>
              </a:rPr>
              <a:t> provides a complete view of </a:t>
            </a:r>
            <a:r>
              <a:rPr lang="en-US" sz="1200" u="sng"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your transactions, so you can negotiate more effectively with vendors and get every discount you deserve.</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F274DF04-7983-F246-97D4-D401A1C4C6AB}" type="slidenum">
              <a:rPr lang="en-US" smtClean="0"/>
              <a:t>16</a:t>
            </a:fld>
            <a:endParaRPr lang="en-US"/>
          </a:p>
        </p:txBody>
      </p:sp>
    </p:spTree>
    <p:extLst>
      <p:ext uri="{BB962C8B-B14F-4D97-AF65-F5344CB8AC3E}">
        <p14:creationId xmlns:p14="http://schemas.microsoft.com/office/powerpoint/2010/main" val="10863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sz="1200" b="0" i="0" kern="1200" dirty="0" err="1" smtClean="0">
                <a:solidFill>
                  <a:schemeClr val="tx1"/>
                </a:solidFill>
                <a:effectLst/>
                <a:latin typeface="+mn-lt"/>
                <a:ea typeface="+mn-ea"/>
                <a:cs typeface="+mn-cs"/>
              </a:rPr>
              <a:t>TripLink</a:t>
            </a:r>
            <a:r>
              <a:rPr lang="en-US" sz="1200" b="0" i="0" kern="1200" dirty="0" smtClean="0">
                <a:solidFill>
                  <a:schemeClr val="tx1"/>
                </a:solidFill>
                <a:effectLst/>
                <a:latin typeface="+mn-lt"/>
                <a:ea typeface="+mn-ea"/>
                <a:cs typeface="+mn-cs"/>
              </a:rPr>
              <a:t> also includes</a:t>
            </a:r>
            <a:r>
              <a:rPr lang="en-US" sz="1200" b="0" i="0" kern="1200" baseline="0" dirty="0" smtClean="0">
                <a:solidFill>
                  <a:schemeClr val="tx1"/>
                </a:solidFill>
                <a:effectLst/>
                <a:latin typeface="+mn-lt"/>
                <a:ea typeface="+mn-ea"/>
                <a:cs typeface="+mn-cs"/>
              </a:rPr>
              <a:t> two additional tools to help you address the leakage issue and get your hands on more data.</a:t>
            </a:r>
          </a:p>
          <a:p>
            <a:pPr marL="0" lvl="0" indent="0">
              <a:buFont typeface="Arial"/>
              <a:buNone/>
            </a:pPr>
            <a:endParaRPr lang="en-US" sz="1200" b="0" i="0" kern="1200" dirty="0" smtClean="0">
              <a:solidFill>
                <a:schemeClr val="tx1"/>
              </a:solidFill>
              <a:effectLst/>
              <a:latin typeface="+mn-lt"/>
              <a:ea typeface="+mn-ea"/>
              <a:cs typeface="+mn-cs"/>
            </a:endParaRPr>
          </a:p>
          <a:p>
            <a:pPr marL="228600" lvl="0" indent="-228600">
              <a:buFont typeface="Arial"/>
              <a:buAutoNum type="arabicParenR"/>
            </a:pPr>
            <a:r>
              <a:rPr lang="en-US" sz="1200" b="0" i="0" kern="1200" dirty="0" smtClean="0">
                <a:solidFill>
                  <a:schemeClr val="tx1"/>
                </a:solidFill>
                <a:effectLst/>
                <a:latin typeface="+mn-lt"/>
                <a:ea typeface="+mn-ea"/>
                <a:cs typeface="+mn-cs"/>
              </a:rPr>
              <a:t>Price-to-Beat</a:t>
            </a:r>
            <a:r>
              <a:rPr lang="en-US" sz="1200" b="0" i="0" kern="1200" baseline="0" dirty="0" smtClean="0">
                <a:solidFill>
                  <a:schemeClr val="tx1"/>
                </a:solidFill>
                <a:effectLst/>
                <a:latin typeface="+mn-lt"/>
                <a:ea typeface="+mn-ea"/>
                <a:cs typeface="+mn-cs"/>
              </a:rPr>
              <a:t> and </a:t>
            </a:r>
            <a:r>
              <a:rPr lang="en-US" sz="1200" b="0" i="0" kern="1200" baseline="0" dirty="0" err="1" smtClean="0">
                <a:solidFill>
                  <a:schemeClr val="tx1"/>
                </a:solidFill>
                <a:effectLst/>
                <a:latin typeface="+mn-lt"/>
                <a:ea typeface="+mn-ea"/>
                <a:cs typeface="+mn-cs"/>
              </a:rPr>
              <a:t>TripPoints</a:t>
            </a:r>
            <a:endParaRPr lang="en-US" sz="1200" b="0" i="0" kern="1200" dirty="0" smtClean="0">
              <a:solidFill>
                <a:schemeClr val="tx1"/>
              </a:solidFill>
              <a:effectLst/>
              <a:latin typeface="+mn-lt"/>
              <a:ea typeface="+mn-ea"/>
              <a:cs typeface="+mn-cs"/>
            </a:endParaRPr>
          </a:p>
          <a:p>
            <a:pPr marL="228600" lvl="0" indent="-228600">
              <a:buFont typeface="Arial"/>
              <a:buAutoNum type="arabicParenR"/>
            </a:pPr>
            <a:r>
              <a:rPr lang="en-US" sz="1200" b="0" i="0" kern="1200" dirty="0" err="1" smtClean="0">
                <a:solidFill>
                  <a:schemeClr val="tx1"/>
                </a:solidFill>
                <a:effectLst/>
                <a:latin typeface="+mn-lt"/>
                <a:ea typeface="+mn-ea"/>
                <a:cs typeface="+mn-cs"/>
              </a:rPr>
              <a:t>TripIt</a:t>
            </a:r>
            <a:r>
              <a:rPr lang="en-US" sz="1200" b="0" i="0" kern="1200" dirty="0" smtClean="0">
                <a:solidFill>
                  <a:schemeClr val="tx1"/>
                </a:solidFill>
                <a:effectLst/>
                <a:latin typeface="+mn-lt"/>
                <a:ea typeface="+mn-ea"/>
                <a:cs typeface="+mn-cs"/>
              </a:rPr>
              <a:t> Pro</a:t>
            </a:r>
          </a:p>
          <a:p>
            <a:pPr marL="171450" lvl="0" indent="-171450">
              <a:buFont typeface="Arial"/>
              <a:buChar char="•"/>
            </a:pPr>
            <a:endParaRPr lang="en-US" sz="1200" b="1"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74DF04-7983-F246-97D4-D401A1C4C6AB}" type="slidenum">
              <a:rPr lang="en-US" smtClean="0"/>
              <a:t>17</a:t>
            </a:fld>
            <a:endParaRPr lang="en-US"/>
          </a:p>
        </p:txBody>
      </p:sp>
    </p:spTree>
    <p:extLst>
      <p:ext uri="{BB962C8B-B14F-4D97-AF65-F5344CB8AC3E}">
        <p14:creationId xmlns:p14="http://schemas.microsoft.com/office/powerpoint/2010/main" val="2861883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b="1" i="1" kern="1200" dirty="0" smtClean="0">
                <a:solidFill>
                  <a:schemeClr val="tx1"/>
                </a:solidFill>
                <a:effectLst/>
                <a:latin typeface="+mn-lt"/>
                <a:ea typeface="+mn-ea"/>
                <a:cs typeface="+mn-cs"/>
              </a:rPr>
              <a:t>One itinerary in one place.</a:t>
            </a:r>
            <a:endParaRPr lang="en-US" sz="1200" b="1" kern="1200" dirty="0" smtClean="0">
              <a:solidFill>
                <a:schemeClr val="tx1"/>
              </a:solidFill>
              <a:effectLst/>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a:t>
            </a:r>
            <a:r>
              <a:rPr lang="en-US" sz="1200" kern="1200" dirty="0" err="1" smtClean="0">
                <a:solidFill>
                  <a:schemeClr val="tx1"/>
                </a:solidFill>
                <a:effectLst/>
                <a:latin typeface="+mn-lt"/>
                <a:ea typeface="+mn-ea"/>
                <a:cs typeface="+mn-cs"/>
              </a:rPr>
              <a:t>TripLink</a:t>
            </a:r>
            <a:r>
              <a:rPr lang="en-US" sz="1200" kern="1200" dirty="0" smtClean="0">
                <a:solidFill>
                  <a:schemeClr val="tx1"/>
                </a:solidFill>
                <a:effectLst/>
                <a:latin typeface="+mn-lt"/>
                <a:ea typeface="+mn-ea"/>
                <a:cs typeface="+mn-cs"/>
              </a:rPr>
              <a:t>, your travelers get a single, simple, electronic itinerary that combines reservations booked both inside and outside your travel program, so they’ve got their whole trip in one place. Right there on their tablet, laptop or smartphone.  </a:t>
            </a:r>
          </a:p>
          <a:p>
            <a:pPr marL="171450" lvl="0" indent="-171450">
              <a:buFont typeface="Arial"/>
              <a:buChar char="•"/>
            </a:pPr>
            <a:endParaRPr lang="en-US" sz="1200" b="1" i="1" kern="1200" dirty="0" smtClean="0">
              <a:solidFill>
                <a:schemeClr val="tx1"/>
              </a:solidFill>
              <a:effectLst/>
              <a:latin typeface="+mn-lt"/>
              <a:ea typeface="+mn-ea"/>
              <a:cs typeface="+mn-cs"/>
            </a:endParaRPr>
          </a:p>
          <a:p>
            <a:pPr marL="171450" lvl="0" indent="-171450">
              <a:buFont typeface="Arial"/>
              <a:buChar char="•"/>
            </a:pPr>
            <a:r>
              <a:rPr lang="en-US" sz="1200" b="1" i="1" kern="1200" dirty="0" smtClean="0">
                <a:solidFill>
                  <a:schemeClr val="tx1"/>
                </a:solidFill>
                <a:effectLst/>
                <a:latin typeface="+mn-lt"/>
                <a:ea typeface="+mn-ea"/>
                <a:cs typeface="+mn-cs"/>
              </a:rPr>
              <a:t>Manage the trip on the go. </a:t>
            </a:r>
            <a:endParaRPr lang="en-US" sz="1200" b="1"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With all your travelers data safely secured in your Concur system, they’ll be able to manage their air, hotel and car reservations on the go with </a:t>
            </a:r>
            <a:r>
              <a:rPr lang="en-US" sz="1200" kern="1200" dirty="0" err="1" smtClean="0">
                <a:solidFill>
                  <a:schemeClr val="tx1"/>
                </a:solidFill>
                <a:effectLst/>
                <a:latin typeface="+mn-lt"/>
                <a:ea typeface="+mn-ea"/>
                <a:cs typeface="+mn-cs"/>
              </a:rPr>
              <a:t>Concur’s</a:t>
            </a:r>
            <a:r>
              <a:rPr lang="en-US" sz="1200" kern="1200" dirty="0" smtClean="0">
                <a:solidFill>
                  <a:schemeClr val="tx1"/>
                </a:solidFill>
                <a:effectLst/>
                <a:latin typeface="+mn-lt"/>
                <a:ea typeface="+mn-ea"/>
                <a:cs typeface="+mn-cs"/>
              </a:rPr>
              <a:t> mobile app.</a:t>
            </a:r>
          </a:p>
          <a:p>
            <a:pPr marL="171450" lvl="0" indent="-171450">
              <a:buFont typeface="Arial"/>
              <a:buChar char="•"/>
            </a:pPr>
            <a:endParaRPr lang="en-US" sz="1200" b="1" i="1" kern="1200" dirty="0" smtClean="0">
              <a:solidFill>
                <a:schemeClr val="tx1"/>
              </a:solidFill>
              <a:effectLst/>
              <a:latin typeface="+mn-lt"/>
              <a:ea typeface="+mn-ea"/>
              <a:cs typeface="+mn-cs"/>
            </a:endParaRPr>
          </a:p>
          <a:p>
            <a:pPr marL="171450" lvl="0" indent="-171450">
              <a:buFont typeface="Arial"/>
              <a:buChar char="•"/>
            </a:pPr>
            <a:r>
              <a:rPr lang="en-US" sz="1200" b="1" i="1" kern="1200" dirty="0" smtClean="0">
                <a:solidFill>
                  <a:schemeClr val="tx1"/>
                </a:solidFill>
                <a:effectLst/>
                <a:latin typeface="+mn-lt"/>
                <a:ea typeface="+mn-ea"/>
                <a:cs typeface="+mn-cs"/>
              </a:rPr>
              <a:t>Help is one click away.</a:t>
            </a:r>
            <a:endParaRPr lang="en-US" sz="1200" b="1"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With all that information in one place, travelers can use the click-to-assist functionality within Concur mobile to get assistance, if they need it, from your TMC—even if they booked their reservation on their own.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74DF04-7983-F246-97D4-D401A1C4C6AB}" type="slidenum">
              <a:rPr lang="en-US" smtClean="0"/>
              <a:t>18</a:t>
            </a:fld>
            <a:endParaRPr lang="en-US"/>
          </a:p>
        </p:txBody>
      </p:sp>
    </p:spTree>
    <p:extLst>
      <p:ext uri="{BB962C8B-B14F-4D97-AF65-F5344CB8AC3E}">
        <p14:creationId xmlns:p14="http://schemas.microsoft.com/office/powerpoint/2010/main" val="2861883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your travelers don’t use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your tools, you don’t get the data. And, ultimately, control. </a:t>
            </a:r>
            <a:r>
              <a:rPr lang="en-US" sz="1200" kern="1200" dirty="0" err="1" smtClean="0">
                <a:solidFill>
                  <a:schemeClr val="tx1"/>
                </a:solidFill>
                <a:effectLst/>
                <a:latin typeface="+mn-lt"/>
                <a:ea typeface="+mn-ea"/>
                <a:cs typeface="+mn-cs"/>
              </a:rPr>
              <a:t>TripLink</a:t>
            </a:r>
            <a:r>
              <a:rPr lang="en-US" sz="1200" kern="1200" dirty="0" smtClean="0">
                <a:solidFill>
                  <a:schemeClr val="tx1"/>
                </a:solidFill>
                <a:effectLst/>
                <a:latin typeface="+mn-lt"/>
                <a:ea typeface="+mn-ea"/>
                <a:cs typeface="+mn-cs"/>
              </a:rPr>
              <a:t> also includes </a:t>
            </a:r>
            <a:r>
              <a:rPr lang="en-US" sz="1200" kern="1200" dirty="0" err="1" smtClean="0">
                <a:solidFill>
                  <a:schemeClr val="tx1"/>
                </a:solidFill>
                <a:effectLst/>
                <a:latin typeface="+mn-lt"/>
                <a:ea typeface="+mn-ea"/>
                <a:cs typeface="+mn-cs"/>
              </a:rPr>
              <a:t>TripIt</a:t>
            </a:r>
            <a:r>
              <a:rPr lang="en-US" sz="1200" kern="1200" dirty="0" smtClean="0">
                <a:solidFill>
                  <a:schemeClr val="tx1"/>
                </a:solidFill>
                <a:effectLst/>
                <a:latin typeface="+mn-lt"/>
                <a:ea typeface="+mn-ea"/>
                <a:cs typeface="+mn-cs"/>
              </a:rPr>
              <a:t> Pro—a world-class travel tool that millions of travelers from non-Concur customers choose to use and pay for on their own. And once they experience </a:t>
            </a:r>
            <a:r>
              <a:rPr lang="en-US" sz="1200" kern="1200" dirty="0" err="1" smtClean="0">
                <a:solidFill>
                  <a:schemeClr val="tx1"/>
                </a:solidFill>
                <a:effectLst/>
                <a:latin typeface="+mn-lt"/>
                <a:ea typeface="+mn-ea"/>
                <a:cs typeface="+mn-cs"/>
              </a:rPr>
              <a:t>TripIt</a:t>
            </a:r>
            <a:r>
              <a:rPr lang="en-US" sz="1200" kern="1200" dirty="0" smtClean="0">
                <a:solidFill>
                  <a:schemeClr val="tx1"/>
                </a:solidFill>
                <a:effectLst/>
                <a:latin typeface="+mn-lt"/>
                <a:ea typeface="+mn-ea"/>
                <a:cs typeface="+mn-cs"/>
              </a:rPr>
              <a:t> Pro, your travelers won’t just want to use it, they won’t leave home without it.</a:t>
            </a:r>
            <a:r>
              <a:rPr lang="en-US"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With </a:t>
            </a:r>
            <a:r>
              <a:rPr lang="en-US" sz="1200" kern="1200" baseline="0" dirty="0" err="1" smtClean="0">
                <a:solidFill>
                  <a:schemeClr val="tx1"/>
                </a:solidFill>
                <a:effectLst/>
                <a:latin typeface="+mn-lt"/>
                <a:ea typeface="+mn-ea"/>
                <a:cs typeface="+mn-cs"/>
              </a:rPr>
              <a:t>TripIt</a:t>
            </a:r>
            <a:r>
              <a:rPr lang="en-US" sz="1200" kern="1200" baseline="0" dirty="0" smtClean="0">
                <a:solidFill>
                  <a:schemeClr val="tx1"/>
                </a:solidFill>
                <a:effectLst/>
                <a:latin typeface="+mn-lt"/>
                <a:ea typeface="+mn-ea"/>
                <a:cs typeface="+mn-cs"/>
              </a:rPr>
              <a:t> Pro, travelers can:</a:t>
            </a:r>
          </a:p>
          <a:p>
            <a:pPr marL="628650" lvl="1" indent="-171450">
              <a:buFont typeface="Arial"/>
              <a:buChar char="•"/>
            </a:pPr>
            <a:r>
              <a:rPr lang="en-US" sz="1200" i="1"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hare their travels within their social circles</a:t>
            </a:r>
            <a:endParaRPr lang="en-US" sz="16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Get flight alerts</a:t>
            </a:r>
            <a:endParaRPr lang="en-US" sz="16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Find better seats</a:t>
            </a:r>
            <a:endParaRPr lang="en-US" sz="16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Track their rewards points</a:t>
            </a:r>
            <a:endParaRPr lang="en-US" sz="16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Find alternate flights if their plans change</a:t>
            </a:r>
            <a:endParaRPr lang="en-US" sz="16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With </a:t>
            </a:r>
            <a:r>
              <a:rPr lang="en-US" sz="1200" kern="1200" baseline="0" dirty="0" err="1" smtClean="0">
                <a:solidFill>
                  <a:schemeClr val="tx1"/>
                </a:solidFill>
                <a:effectLst/>
                <a:latin typeface="+mn-lt"/>
                <a:ea typeface="+mn-ea"/>
                <a:cs typeface="+mn-cs"/>
              </a:rPr>
              <a:t>TripIt</a:t>
            </a:r>
            <a:r>
              <a:rPr lang="en-US" sz="1200" kern="1200" baseline="0" dirty="0" smtClean="0">
                <a:solidFill>
                  <a:schemeClr val="tx1"/>
                </a:solidFill>
                <a:effectLst/>
                <a:latin typeface="+mn-lt"/>
                <a:ea typeface="+mn-ea"/>
                <a:cs typeface="+mn-cs"/>
              </a:rPr>
              <a:t> for Teams, your teams can:</a:t>
            </a:r>
            <a:endParaRPr lang="en-US" sz="1200" kern="1200" dirty="0" smtClean="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Centralized calendar to track all travel</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Spot savings by eliminating redundant trips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74DF04-7983-F246-97D4-D401A1C4C6AB}" type="slidenum">
              <a:rPr lang="en-US" smtClean="0"/>
              <a:t>19</a:t>
            </a:fld>
            <a:endParaRPr lang="en-US"/>
          </a:p>
        </p:txBody>
      </p:sp>
    </p:spTree>
    <p:extLst>
      <p:ext uri="{BB962C8B-B14F-4D97-AF65-F5344CB8AC3E}">
        <p14:creationId xmlns:p14="http://schemas.microsoft.com/office/powerpoint/2010/main" val="2861883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sz="1200" b="0" i="0" kern="1200" baseline="0" dirty="0" smtClean="0">
                <a:solidFill>
                  <a:schemeClr val="tx1"/>
                </a:solidFill>
                <a:effectLst/>
                <a:latin typeface="+mn-lt"/>
                <a:ea typeface="+mn-ea"/>
                <a:cs typeface="+mn-cs"/>
              </a:rPr>
              <a:t>What’s Price-to-Beat? </a:t>
            </a:r>
          </a:p>
          <a:p>
            <a:pPr marL="0" lvl="0" indent="0">
              <a:buFont typeface="Arial"/>
              <a:buNone/>
            </a:pPr>
            <a:endParaRPr lang="en-US" sz="1200" b="0" i="0" kern="1200" baseline="0" dirty="0" smtClean="0">
              <a:solidFill>
                <a:schemeClr val="tx1"/>
              </a:solidFill>
              <a:effectLst/>
              <a:latin typeface="+mn-lt"/>
              <a:ea typeface="+mn-ea"/>
              <a:cs typeface="+mn-cs"/>
            </a:endParaRPr>
          </a:p>
          <a:p>
            <a:pPr marL="0" lvl="0" indent="0">
              <a:buFont typeface="Arial"/>
              <a:buNone/>
            </a:pPr>
            <a:r>
              <a:rPr lang="en-US" sz="1200" b="0" i="0" kern="1200" baseline="0" dirty="0" smtClean="0">
                <a:solidFill>
                  <a:schemeClr val="tx1"/>
                </a:solidFill>
                <a:effectLst/>
                <a:latin typeface="+mn-lt"/>
                <a:ea typeface="+mn-ea"/>
                <a:cs typeface="+mn-cs"/>
              </a:rPr>
              <a:t>It’s a game-like solution inside of Concur that:</a:t>
            </a:r>
          </a:p>
          <a:p>
            <a:pPr marL="0" lvl="0" indent="0">
              <a:buFont typeface="Arial"/>
              <a:buNone/>
            </a:pPr>
            <a:endParaRPr lang="en-US" sz="1200" b="0" i="0" kern="1200" baseline="0" dirty="0" smtClean="0">
              <a:solidFill>
                <a:schemeClr val="tx1"/>
              </a:solidFill>
              <a:effectLst/>
              <a:latin typeface="+mn-lt"/>
              <a:ea typeface="+mn-ea"/>
              <a:cs typeface="+mn-cs"/>
            </a:endParaRPr>
          </a:p>
          <a:p>
            <a:pPr marL="0" lvl="0" indent="0">
              <a:buFont typeface="Arial"/>
              <a:buNone/>
            </a:pPr>
            <a:r>
              <a:rPr lang="en-US" sz="1200" b="0" i="0" kern="1200" baseline="0" dirty="0" smtClean="0">
                <a:solidFill>
                  <a:schemeClr val="tx1"/>
                </a:solidFill>
                <a:effectLst/>
                <a:latin typeface="+mn-lt"/>
                <a:ea typeface="+mn-ea"/>
                <a:cs typeface="+mn-cs"/>
              </a:rPr>
              <a:t>1) Le</a:t>
            </a:r>
            <a:r>
              <a:rPr lang="en-US" sz="1200" kern="1200" dirty="0" smtClean="0">
                <a:solidFill>
                  <a:schemeClr val="tx1"/>
                </a:solidFill>
                <a:effectLst/>
                <a:latin typeface="+mn-lt"/>
                <a:ea typeface="+mn-ea"/>
                <a:cs typeface="+mn-cs"/>
              </a:rPr>
              <a:t>ts you name the price you want your travelers beat—with airlines, with hotels, within specific markets and with specific brands, etc.—</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travelers hit or beat that price, they get points. </a:t>
            </a:r>
          </a:p>
          <a:p>
            <a:pPr marL="0" lvl="0" indent="0">
              <a:buFont typeface="Arial"/>
              <a:buNone/>
            </a:pPr>
            <a:r>
              <a:rPr lang="en-US" sz="1200" kern="1200" dirty="0" smtClean="0">
                <a:solidFill>
                  <a:schemeClr val="tx1"/>
                </a:solidFill>
                <a:effectLst/>
                <a:latin typeface="+mn-lt"/>
                <a:ea typeface="+mn-ea"/>
                <a:cs typeface="+mn-cs"/>
              </a:rPr>
              <a:t>3) And you can work</a:t>
            </a:r>
            <a:r>
              <a:rPr lang="en-US" sz="1200" kern="1200" baseline="0" dirty="0" smtClean="0">
                <a:solidFill>
                  <a:schemeClr val="tx1"/>
                </a:solidFill>
                <a:effectLst/>
                <a:latin typeface="+mn-lt"/>
                <a:ea typeface="+mn-ea"/>
                <a:cs typeface="+mn-cs"/>
              </a:rPr>
              <a:t> with your clients to use those points in the right way for their culture. The </a:t>
            </a:r>
            <a:r>
              <a:rPr lang="en-US" sz="1200" kern="1200" dirty="0" smtClean="0">
                <a:solidFill>
                  <a:schemeClr val="tx1"/>
                </a:solidFill>
                <a:effectLst/>
                <a:latin typeface="+mn-lt"/>
                <a:ea typeface="+mn-ea"/>
                <a:cs typeface="+mn-cs"/>
              </a:rPr>
              <a:t>right way</a:t>
            </a:r>
            <a:r>
              <a:rPr lang="en-US" sz="1200" kern="1200" baseline="0" dirty="0" smtClean="0">
                <a:solidFill>
                  <a:schemeClr val="tx1"/>
                </a:solidFill>
                <a:effectLst/>
                <a:latin typeface="+mn-lt"/>
                <a:ea typeface="+mn-ea"/>
                <a:cs typeface="+mn-cs"/>
              </a:rPr>
              <a:t> for each client to put those </a:t>
            </a:r>
            <a:r>
              <a:rPr lang="en-US" sz="1200" kern="1200" dirty="0" smtClean="0">
                <a:solidFill>
                  <a:schemeClr val="tx1"/>
                </a:solidFill>
                <a:effectLst/>
                <a:latin typeface="+mn-lt"/>
                <a:ea typeface="+mn-ea"/>
                <a:cs typeface="+mn-cs"/>
              </a:rPr>
              <a:t>points to work: financial incentives, leader boards, or simply pats on the back and other public peer recognition. Simply make the points work the way each</a:t>
            </a:r>
            <a:r>
              <a:rPr lang="en-US" sz="1200" kern="1200" baseline="0" dirty="0" smtClean="0">
                <a:solidFill>
                  <a:schemeClr val="tx1"/>
                </a:solidFill>
                <a:effectLst/>
                <a:latin typeface="+mn-lt"/>
                <a:ea typeface="+mn-ea"/>
                <a:cs typeface="+mn-cs"/>
              </a:rPr>
              <a:t> client’s </a:t>
            </a:r>
            <a:r>
              <a:rPr lang="en-US" sz="1200" kern="1200" dirty="0" smtClean="0">
                <a:solidFill>
                  <a:schemeClr val="tx1"/>
                </a:solidFill>
                <a:effectLst/>
                <a:latin typeface="+mn-lt"/>
                <a:ea typeface="+mn-ea"/>
                <a:cs typeface="+mn-cs"/>
              </a:rPr>
              <a:t>culture works, and you’ll drive engagement in policy</a:t>
            </a:r>
            <a:r>
              <a:rPr lang="en-US" dirty="0" smtClean="0">
                <a:effectLst/>
              </a:rPr>
              <a:t> </a:t>
            </a:r>
          </a:p>
          <a:p>
            <a:pPr marL="0" lvl="0" indent="0">
              <a:buFont typeface="Arial"/>
              <a:buNone/>
            </a:pPr>
            <a:endParaRPr lang="en-US" sz="1200" b="0" i="0" kern="1200" dirty="0" smtClean="0">
              <a:solidFill>
                <a:schemeClr val="tx1"/>
              </a:solidFill>
              <a:effectLst/>
              <a:latin typeface="+mn-lt"/>
              <a:ea typeface="+mn-ea"/>
              <a:cs typeface="+mn-cs"/>
            </a:endParaRPr>
          </a:p>
          <a:p>
            <a:pPr marL="0" lvl="0" indent="0">
              <a:buFont typeface="Arial"/>
              <a:buNone/>
            </a:pPr>
            <a:r>
              <a:rPr lang="en-US" sz="1200" b="0" i="0" kern="1200" dirty="0" err="1" smtClean="0">
                <a:solidFill>
                  <a:schemeClr val="tx1"/>
                </a:solidFill>
                <a:effectLst/>
                <a:latin typeface="+mn-lt"/>
                <a:ea typeface="+mn-ea"/>
                <a:cs typeface="+mn-cs"/>
              </a:rPr>
              <a:t>TripLink</a:t>
            </a:r>
            <a:r>
              <a:rPr lang="en-US" sz="1200" b="0" i="0" kern="1200" dirty="0" smtClean="0">
                <a:solidFill>
                  <a:schemeClr val="tx1"/>
                </a:solidFill>
                <a:effectLst/>
                <a:latin typeface="+mn-lt"/>
                <a:ea typeface="+mn-ea"/>
                <a:cs typeface="+mn-cs"/>
              </a:rPr>
              <a:t> brings this solution to ALL</a:t>
            </a:r>
            <a:r>
              <a:rPr lang="en-US" sz="1200" b="0" i="0" kern="1200" baseline="0" dirty="0" smtClean="0">
                <a:solidFill>
                  <a:schemeClr val="tx1"/>
                </a:solidFill>
                <a:effectLst/>
                <a:latin typeface="+mn-lt"/>
                <a:ea typeface="+mn-ea"/>
                <a:cs typeface="+mn-cs"/>
              </a:rPr>
              <a:t> your reservations, whether they’re booked inside our outside your system.</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74DF04-7983-F246-97D4-D401A1C4C6AB}" type="slidenum">
              <a:rPr lang="en-US" smtClean="0"/>
              <a:t>20</a:t>
            </a:fld>
            <a:endParaRPr lang="en-US"/>
          </a:p>
        </p:txBody>
      </p:sp>
    </p:spTree>
    <p:extLst>
      <p:ext uri="{BB962C8B-B14F-4D97-AF65-F5344CB8AC3E}">
        <p14:creationId xmlns:p14="http://schemas.microsoft.com/office/powerpoint/2010/main" val="2861883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But, even with X% travel under management, there</a:t>
            </a:r>
            <a:r>
              <a:rPr lang="en-US" sz="1200" kern="1200" baseline="0" dirty="0" smtClean="0">
                <a:solidFill>
                  <a:schemeClr val="tx1"/>
                </a:solidFill>
                <a:effectLst/>
                <a:latin typeface="+mn-lt"/>
                <a:ea typeface="+mn-ea"/>
                <a:cs typeface="+mn-cs"/>
              </a:rPr>
              <a:t> is still X% of travel you’re blind to. For </a:t>
            </a:r>
            <a:r>
              <a:rPr lang="en-US" sz="1200" kern="1200" dirty="0" smtClean="0">
                <a:solidFill>
                  <a:schemeClr val="tx1"/>
                </a:solidFill>
                <a:effectLst/>
                <a:latin typeface="+mn-lt"/>
                <a:ea typeface="+mn-ea"/>
                <a:cs typeface="+mn-cs"/>
              </a:rPr>
              <a:t>most managed travel programs, the issue of UN-managed</a:t>
            </a:r>
            <a:r>
              <a:rPr lang="en-US" sz="1200" kern="1200" baseline="0" dirty="0" smtClean="0">
                <a:solidFill>
                  <a:schemeClr val="tx1"/>
                </a:solidFill>
                <a:effectLst/>
                <a:latin typeface="+mn-lt"/>
                <a:ea typeface="+mn-ea"/>
                <a:cs typeface="+mn-cs"/>
              </a:rPr>
              <a:t> travel continues to create challenges. </a:t>
            </a:r>
            <a:endParaRPr lang="en-US" sz="1200" kern="1200" dirty="0" smtClean="0">
              <a:solidFill>
                <a:schemeClr val="tx1"/>
              </a:solidFill>
              <a:effectLst/>
              <a:latin typeface="+mn-lt"/>
              <a:ea typeface="+mn-ea"/>
              <a:cs typeface="+mn-cs"/>
            </a:endParaRP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No matter how strong a program, how refined a system, how powerful a policy you put in place, industry data suggests you’ll continue to see unmanaged travel in 40-80% of your bookings. </a:t>
            </a:r>
          </a:p>
          <a:p>
            <a:pPr lvl="0"/>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74DF04-7983-F246-97D4-D401A1C4C6AB}" type="slidenum">
              <a:rPr lang="en-US" smtClean="0"/>
              <a:t>4</a:t>
            </a:fld>
            <a:endParaRPr lang="en-US"/>
          </a:p>
        </p:txBody>
      </p:sp>
    </p:spTree>
    <p:extLst>
      <p:ext uri="{BB962C8B-B14F-4D97-AF65-F5344CB8AC3E}">
        <p14:creationId xmlns:p14="http://schemas.microsoft.com/office/powerpoint/2010/main" val="2877048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Now this isn’t a new problem. It has been happening for years, and a lot of the time, it’s for very good reasons: conferences, getting client rates, etc.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But no matter why it’s happening, it’s still creating challenges. And we all need to acknowledge that it’s only going to increase.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Suppliers, for example, are going directly to travelers, and they can’t be stopped. Travel suppliers are bypassing the corporate travel mechanism and going directly to business travelers. And if you or I were in their shoes, we’d do the same thing. </a:t>
            </a:r>
          </a:p>
          <a:p>
            <a:pPr marL="171450" lvl="0" indent="-171450">
              <a:buFont typeface="Arial"/>
              <a:buChar char="•"/>
            </a:pPr>
            <a:r>
              <a:rPr lang="en-US" sz="1200" kern="1200" dirty="0" smtClean="0">
                <a:solidFill>
                  <a:schemeClr val="tx1"/>
                </a:solidFill>
                <a:effectLst/>
                <a:latin typeface="+mn-lt"/>
                <a:ea typeface="+mn-ea"/>
                <a:cs typeface="+mn-cs"/>
              </a:rPr>
              <a:t>Suppliers know they can influence corporate spend if they communicate with travelers directly.</a:t>
            </a:r>
          </a:p>
          <a:p>
            <a:pPr marL="171450" lvl="0" indent="-171450">
              <a:buFont typeface="Arial"/>
              <a:buChar char="•"/>
            </a:pPr>
            <a:r>
              <a:rPr lang="en-US" sz="1200" kern="1200" dirty="0" smtClean="0">
                <a:solidFill>
                  <a:schemeClr val="tx1"/>
                </a:solidFill>
                <a:effectLst/>
                <a:latin typeface="+mn-lt"/>
                <a:ea typeface="+mn-ea"/>
                <a:cs typeface="+mn-cs"/>
              </a:rPr>
              <a:t>Suppliers want travelers’ leisure travel dollars too—not just their corporate spend.</a:t>
            </a:r>
          </a:p>
          <a:p>
            <a:pPr marL="171450" lvl="0" indent="-171450">
              <a:buFont typeface="Arial"/>
              <a:buChar char="•"/>
            </a:pPr>
            <a:r>
              <a:rPr lang="en-US" sz="1200" kern="1200" dirty="0" smtClean="0">
                <a:solidFill>
                  <a:schemeClr val="tx1"/>
                </a:solidFill>
                <a:effectLst/>
                <a:latin typeface="+mn-lt"/>
                <a:ea typeface="+mn-ea"/>
                <a:cs typeface="+mn-cs"/>
              </a:rPr>
              <a:t>Suppliers now have the media and methods to reach travelers directly.</a:t>
            </a:r>
          </a:p>
          <a:p>
            <a:pPr lvl="0"/>
            <a:r>
              <a:rPr lang="en-US" sz="1200" kern="1200" dirty="0" smtClean="0">
                <a:solidFill>
                  <a:schemeClr val="tx1"/>
                </a:solidFill>
                <a:effectLst/>
                <a:latin typeface="+mn-lt"/>
                <a:ea typeface="+mn-ea"/>
                <a:cs typeface="+mn-cs"/>
              </a:rPr>
              <a:t>There’s no reason to believe this trend is going to do anything but increase over time.</a:t>
            </a:r>
          </a:p>
          <a:p>
            <a:endParaRPr lang="en-US" dirty="0"/>
          </a:p>
        </p:txBody>
      </p:sp>
      <p:sp>
        <p:nvSpPr>
          <p:cNvPr id="4" name="Slide Number Placeholder 3"/>
          <p:cNvSpPr>
            <a:spLocks noGrp="1"/>
          </p:cNvSpPr>
          <p:nvPr>
            <p:ph type="sldNum" sz="quarter" idx="10"/>
          </p:nvPr>
        </p:nvSpPr>
        <p:spPr/>
        <p:txBody>
          <a:bodyPr/>
          <a:lstStyle/>
          <a:p>
            <a:fld id="{F274DF04-7983-F246-97D4-D401A1C4C6AB}" type="slidenum">
              <a:rPr lang="en-US" smtClean="0"/>
              <a:t>5</a:t>
            </a:fld>
            <a:endParaRPr lang="en-US"/>
          </a:p>
        </p:txBody>
      </p:sp>
    </p:spTree>
    <p:extLst>
      <p:ext uri="{BB962C8B-B14F-4D97-AF65-F5344CB8AC3E}">
        <p14:creationId xmlns:p14="http://schemas.microsoft.com/office/powerpoint/2010/main" val="2200984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a:t>
            </a:r>
            <a:r>
              <a:rPr lang="en-US" baseline="0" dirty="0" smtClean="0"/>
              <a:t> trouble with unmanaged travel is that it erodes your data, and that affects so many other core issues. When you lose the data from these bookings, you :</a:t>
            </a:r>
          </a:p>
          <a:p>
            <a:pPr lvl="0"/>
            <a:endParaRPr lang="en-US" baseline="0" dirty="0" smtClean="0"/>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Can’t see spend until it’s too late. You can’t manage your budget accurately because you don’t know your travel costs until an expense report is filed 4 months after a trip. Make sure your travelers aren’t planning to stay at the four seasons before the trip occurs</a:t>
            </a:r>
          </a:p>
          <a:p>
            <a:pPr marL="228600" lvl="0" indent="-228600">
              <a:buAutoNum type="arabicParenR"/>
            </a:pPr>
            <a:r>
              <a:rPr lang="en-US" baseline="0" dirty="0" smtClean="0"/>
              <a:t>You lose the ability to keep tabs on travelers and keep them safe., because you don’t know where they are</a:t>
            </a:r>
          </a:p>
          <a:p>
            <a:pPr marL="228600" lvl="0" indent="-228600">
              <a:buAutoNum type="arabicParenR"/>
            </a:pPr>
            <a:r>
              <a:rPr lang="en-US" baseline="0" dirty="0" smtClean="0"/>
              <a:t>You can’t deliver a consistent, easier experience for your travelers.</a:t>
            </a:r>
          </a:p>
          <a:p>
            <a:pPr lvl="0"/>
            <a:endParaRPr lang="en-US" baseline="0" dirty="0" smtClean="0"/>
          </a:p>
        </p:txBody>
      </p:sp>
      <p:sp>
        <p:nvSpPr>
          <p:cNvPr id="4" name="Slide Number Placeholder 3"/>
          <p:cNvSpPr>
            <a:spLocks noGrp="1"/>
          </p:cNvSpPr>
          <p:nvPr>
            <p:ph type="sldNum" sz="quarter" idx="10"/>
          </p:nvPr>
        </p:nvSpPr>
        <p:spPr/>
        <p:txBody>
          <a:bodyPr/>
          <a:lstStyle/>
          <a:p>
            <a:fld id="{F274DF04-7983-F246-97D4-D401A1C4C6AB}" type="slidenum">
              <a:rPr lang="en-US" smtClean="0"/>
              <a:t>6</a:t>
            </a:fld>
            <a:endParaRPr lang="en-US"/>
          </a:p>
        </p:txBody>
      </p:sp>
    </p:spTree>
    <p:extLst>
      <p:ext uri="{BB962C8B-B14F-4D97-AF65-F5344CB8AC3E}">
        <p14:creationId xmlns:p14="http://schemas.microsoft.com/office/powerpoint/2010/main" val="2877048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As you can imagine, we talk to hundreds of clients every day about their travel and expense programs. We hear what’s working well for them, and we also hear about the challenges they face.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talk to </a:t>
            </a:r>
            <a:r>
              <a:rPr lang="en-US" sz="1200" kern="1200" baseline="0" dirty="0" smtClean="0">
                <a:solidFill>
                  <a:schemeClr val="tx1"/>
                </a:solidFill>
                <a:effectLst/>
                <a:latin typeface="+mn-lt"/>
                <a:ea typeface="+mn-ea"/>
                <a:cs typeface="+mn-cs"/>
              </a:rPr>
              <a:t>great companies with great programs like the one you’ve built. We see companies who empower their travelers to make great decisions for their company and who have programs that work extremely well. Truth be told, at Concur, we see companies like yours as the visionaries. We believe the model you’ve embraced will become the future, and you’re ahead of the trend.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You’re empowering employees to make smart, money saving choices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You’re not bogging down travelers with all sorts of rules and processes – hoops to jump through before booking a trip</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74DF04-7983-F246-97D4-D401A1C4C6AB}" type="slidenum">
              <a:rPr lang="en-US" smtClean="0"/>
              <a:t>7</a:t>
            </a:fld>
            <a:endParaRPr lang="en-US"/>
          </a:p>
        </p:txBody>
      </p:sp>
    </p:spTree>
    <p:extLst>
      <p:ext uri="{BB962C8B-B14F-4D97-AF65-F5344CB8AC3E}">
        <p14:creationId xmlns:p14="http://schemas.microsoft.com/office/powerpoint/2010/main" val="4057605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baseline="0" dirty="0" smtClean="0">
                <a:solidFill>
                  <a:schemeClr val="tx1"/>
                </a:solidFill>
                <a:effectLst/>
                <a:latin typeface="+mn-lt"/>
                <a:ea typeface="+mn-ea"/>
                <a:cs typeface="+mn-cs"/>
              </a:rPr>
              <a:t>For </a:t>
            </a:r>
            <a:r>
              <a:rPr lang="en-US" sz="1200" kern="1200" dirty="0" smtClean="0">
                <a:solidFill>
                  <a:schemeClr val="tx1"/>
                </a:solidFill>
                <a:effectLst/>
                <a:latin typeface="+mn-lt"/>
                <a:ea typeface="+mn-ea"/>
                <a:cs typeface="+mn-cs"/>
              </a:rPr>
              <a:t>most managed travel programs, the issue of UN-managed</a:t>
            </a:r>
            <a:r>
              <a:rPr lang="en-US" sz="1200" kern="1200" baseline="0" dirty="0" smtClean="0">
                <a:solidFill>
                  <a:schemeClr val="tx1"/>
                </a:solidFill>
                <a:effectLst/>
                <a:latin typeface="+mn-lt"/>
                <a:ea typeface="+mn-ea"/>
                <a:cs typeface="+mn-cs"/>
              </a:rPr>
              <a:t> travel continues to create challenges. </a:t>
            </a:r>
            <a:endParaRPr lang="en-US" sz="1200" kern="1200" dirty="0" smtClean="0">
              <a:solidFill>
                <a:schemeClr val="tx1"/>
              </a:solidFill>
              <a:effectLst/>
              <a:latin typeface="+mn-lt"/>
              <a:ea typeface="+mn-ea"/>
              <a:cs typeface="+mn-cs"/>
            </a:endParaRP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No matter how strong a program, how refined a system, how powerful a policy you put in place, industry data suggests you’ll continue to see unmanaged travel in 40-80% of your bookings. </a:t>
            </a:r>
          </a:p>
          <a:p>
            <a:pPr lvl="0"/>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74DF04-7983-F246-97D4-D401A1C4C6AB}" type="slidenum">
              <a:rPr lang="en-US" smtClean="0"/>
              <a:t>8</a:t>
            </a:fld>
            <a:endParaRPr lang="en-US"/>
          </a:p>
        </p:txBody>
      </p:sp>
    </p:spTree>
    <p:extLst>
      <p:ext uri="{BB962C8B-B14F-4D97-AF65-F5344CB8AC3E}">
        <p14:creationId xmlns:p14="http://schemas.microsoft.com/office/powerpoint/2010/main" val="2877048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a:t>
            </a:r>
            <a:r>
              <a:rPr lang="en-US" baseline="0" dirty="0" smtClean="0"/>
              <a:t> trouble with unmanaged travel is that it erodes your data, and that affects so many other core issues. When you lose the data from these bookings, you :</a:t>
            </a:r>
          </a:p>
          <a:p>
            <a:pPr lvl="0"/>
            <a:endParaRPr lang="en-US" baseline="0" dirty="0" smtClean="0"/>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Your accountants and managers </a:t>
            </a:r>
            <a:r>
              <a:rPr lang="en-US" baseline="0" dirty="0" err="1" smtClean="0"/>
              <a:t>san’t</a:t>
            </a:r>
            <a:r>
              <a:rPr lang="en-US" baseline="0" dirty="0" smtClean="0"/>
              <a:t> see spend until it’s too late. You can’t manage your budget accurately because you don’t know your travel costs until an expense report is filed – sometimes up to 4 months after a trip.  Also, expense reports take longer for your travelers to complete because they need to enter every line item from hotel, airline and car rental receipts. The process isn’t connected for the travelers so the data needs to be re-entered at every turn so they can get reimbursed. </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You lose the ability to keep tabs on travelers and keep them safe., because you don’t know where they are</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When you don’t keep track of where your travelers spend their money, you’re much less able to negotiate rates with the vendors your  travelers choose to use. This is especially true if you don’t have high corporate card adoption.</a:t>
            </a:r>
          </a:p>
          <a:p>
            <a:pPr lvl="0"/>
            <a:endParaRPr lang="en-US" baseline="0" dirty="0" smtClean="0"/>
          </a:p>
        </p:txBody>
      </p:sp>
      <p:sp>
        <p:nvSpPr>
          <p:cNvPr id="4" name="Slide Number Placeholder 3"/>
          <p:cNvSpPr>
            <a:spLocks noGrp="1"/>
          </p:cNvSpPr>
          <p:nvPr>
            <p:ph type="sldNum" sz="quarter" idx="10"/>
          </p:nvPr>
        </p:nvSpPr>
        <p:spPr/>
        <p:txBody>
          <a:bodyPr/>
          <a:lstStyle/>
          <a:p>
            <a:fld id="{F274DF04-7983-F246-97D4-D401A1C4C6AB}" type="slidenum">
              <a:rPr lang="en-US" smtClean="0"/>
              <a:t>9</a:t>
            </a:fld>
            <a:endParaRPr lang="en-US"/>
          </a:p>
        </p:txBody>
      </p:sp>
    </p:spTree>
    <p:extLst>
      <p:ext uri="{BB962C8B-B14F-4D97-AF65-F5344CB8AC3E}">
        <p14:creationId xmlns:p14="http://schemas.microsoft.com/office/powerpoint/2010/main" val="287704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Problem </a:t>
            </a:r>
            <a:r>
              <a:rPr lang="en-US" sz="1200" i="1" dirty="0" smtClean="0"/>
              <a:t>isn’t</a:t>
            </a:r>
            <a:r>
              <a:rPr lang="en-US" sz="1200" dirty="0" smtClean="0"/>
              <a:t> that your travelers </a:t>
            </a:r>
            <a:r>
              <a:rPr lang="en-US" sz="1200" i="1" dirty="0" smtClean="0"/>
              <a:t>aren’t</a:t>
            </a:r>
            <a:r>
              <a:rPr lang="en-US" sz="1200" dirty="0" smtClean="0"/>
              <a:t> booking through the system – 80% of the time they are. But 80% of the data isn’t good enough. And, that number isn’t going down – trends</a:t>
            </a:r>
            <a:r>
              <a:rPr lang="en-US" sz="1200" baseline="0" dirty="0" smtClean="0"/>
              <a:t> show that it’s only going to increase. So stop throwing all of your energy into trying to achieve an extra ½ % increase in compliance while fighting an uphill battle the whole time. Focus on the real problem</a:t>
            </a:r>
          </a:p>
          <a:p>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Problem </a:t>
            </a:r>
            <a:r>
              <a:rPr lang="en-US" sz="1200" i="1" dirty="0" smtClean="0"/>
              <a:t>is </a:t>
            </a:r>
            <a:r>
              <a:rPr lang="en-US" sz="1200" dirty="0" smtClean="0"/>
              <a:t>that you’re not able to see their data </a:t>
            </a:r>
            <a:r>
              <a:rPr lang="en-US" sz="1200" i="1" dirty="0" smtClean="0"/>
              <a:t>unless </a:t>
            </a:r>
            <a:r>
              <a:rPr lang="en-US" sz="1200" dirty="0" smtClean="0"/>
              <a:t>they book through the system – lets focus on</a:t>
            </a:r>
            <a:r>
              <a:rPr lang="en-US" sz="1200" baseline="0" dirty="0" smtClean="0"/>
              <a:t> identifying the issues that result from lost data and figure out how to get the data you need to make those problems go away</a:t>
            </a:r>
            <a:endParaRPr lang="en-US" sz="1200" dirty="0" smtClean="0"/>
          </a:p>
          <a:p>
            <a:endParaRPr lang="en-US" sz="1200" baseline="0" dirty="0" smtClean="0"/>
          </a:p>
          <a:p>
            <a:endParaRPr lang="en-US" baseline="0" dirty="0" smtClean="0"/>
          </a:p>
        </p:txBody>
      </p:sp>
      <p:sp>
        <p:nvSpPr>
          <p:cNvPr id="4" name="Slide Number Placeholder 3"/>
          <p:cNvSpPr>
            <a:spLocks noGrp="1"/>
          </p:cNvSpPr>
          <p:nvPr>
            <p:ph type="sldNum" sz="quarter" idx="10"/>
          </p:nvPr>
        </p:nvSpPr>
        <p:spPr/>
        <p:txBody>
          <a:bodyPr/>
          <a:lstStyle/>
          <a:p>
            <a:fld id="{F274DF04-7983-F246-97D4-D401A1C4C6AB}" type="slidenum">
              <a:rPr lang="en-US" smtClean="0"/>
              <a:t>10</a:t>
            </a:fld>
            <a:endParaRPr lang="en-US"/>
          </a:p>
        </p:txBody>
      </p:sp>
    </p:spTree>
    <p:extLst>
      <p:ext uri="{BB962C8B-B14F-4D97-AF65-F5344CB8AC3E}">
        <p14:creationId xmlns:p14="http://schemas.microsoft.com/office/powerpoint/2010/main" val="287704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Bef>
                <a:spcPts val="0"/>
              </a:spcBef>
              <a:buFont typeface="Courier New"/>
              <a:buNone/>
            </a:pPr>
            <a:r>
              <a:rPr lang="en-US" dirty="0" smtClean="0">
                <a:latin typeface="+mn-lt"/>
                <a:ea typeface="ＭＳ 明朝"/>
                <a:cs typeface="Times New Roman"/>
              </a:rPr>
              <a:t>Industry data suggests 40% of hotel reservations are made outside of corporate booking tools.</a:t>
            </a:r>
          </a:p>
          <a:p>
            <a:pPr lvl="0">
              <a:lnSpc>
                <a:spcPct val="115000"/>
              </a:lnSpc>
              <a:spcBef>
                <a:spcPts val="0"/>
              </a:spcBef>
              <a:buFont typeface="Courier New"/>
              <a:buNone/>
            </a:pPr>
            <a:endParaRPr lang="en-US" i="1" dirty="0" smtClean="0">
              <a:latin typeface="+mn-lt"/>
              <a:ea typeface="ＭＳ 明朝"/>
              <a:cs typeface="Times New Roman"/>
            </a:endParaRPr>
          </a:p>
          <a:p>
            <a:pPr lvl="0">
              <a:lnSpc>
                <a:spcPct val="115000"/>
              </a:lnSpc>
              <a:spcBef>
                <a:spcPts val="0"/>
              </a:spcBef>
              <a:buFont typeface="Courier New"/>
              <a:buNone/>
            </a:pPr>
            <a:r>
              <a:rPr lang="en-US" i="1" dirty="0" smtClean="0">
                <a:latin typeface="+mn-lt"/>
                <a:ea typeface="ＭＳ 明朝"/>
                <a:cs typeface="Times New Roman"/>
              </a:rPr>
              <a:t>This means that you’re missing out on 40% of your</a:t>
            </a:r>
            <a:r>
              <a:rPr lang="en-US" i="1" baseline="0" dirty="0" smtClean="0">
                <a:latin typeface="+mn-lt"/>
                <a:ea typeface="ＭＳ 明朝"/>
                <a:cs typeface="Times New Roman"/>
              </a:rPr>
              <a:t> negotiation power</a:t>
            </a:r>
            <a:endParaRPr lang="en-US" i="1" dirty="0" smtClean="0">
              <a:latin typeface="+mn-lt"/>
              <a:ea typeface="ＭＳ 明朝"/>
              <a:cs typeface="Times New Roman"/>
            </a:endParaRPr>
          </a:p>
          <a:p>
            <a:pPr lvl="0">
              <a:lnSpc>
                <a:spcPct val="115000"/>
              </a:lnSpc>
              <a:spcBef>
                <a:spcPts val="0"/>
              </a:spcBef>
              <a:buFont typeface="Courier New"/>
              <a:buNone/>
            </a:pPr>
            <a:r>
              <a:rPr lang="en-US" i="1" dirty="0" smtClean="0">
                <a:latin typeface="+mn-lt"/>
                <a:ea typeface="ＭＳ 明朝"/>
                <a:cs typeface="Times New Roman"/>
              </a:rPr>
              <a:t>Your TMC data shows that you spend ($</a:t>
            </a:r>
            <a:r>
              <a:rPr lang="en-US" i="1" dirty="0" smtClean="0">
                <a:solidFill>
                  <a:schemeClr val="accent5"/>
                </a:solidFill>
                <a:latin typeface="+mn-lt"/>
                <a:ea typeface="ＭＳ 明朝"/>
                <a:cs typeface="Times New Roman"/>
              </a:rPr>
              <a:t>500,000</a:t>
            </a:r>
            <a:r>
              <a:rPr lang="en-US" i="1" dirty="0" smtClean="0">
                <a:latin typeface="+mn-lt"/>
                <a:ea typeface="ＭＳ 明朝"/>
                <a:cs typeface="Times New Roman"/>
              </a:rPr>
              <a:t>)</a:t>
            </a:r>
            <a:r>
              <a:rPr lang="en-US" i="1" baseline="0" dirty="0" smtClean="0">
                <a:latin typeface="+mn-lt"/>
                <a:ea typeface="ＭＳ 明朝"/>
                <a:cs typeface="Times New Roman"/>
              </a:rPr>
              <a:t>  at the (Enter hotel name here)</a:t>
            </a:r>
          </a:p>
          <a:p>
            <a:pPr lvl="0">
              <a:lnSpc>
                <a:spcPct val="115000"/>
              </a:lnSpc>
              <a:spcBef>
                <a:spcPts val="0"/>
              </a:spcBef>
              <a:buFont typeface="Courier New"/>
              <a:buNone/>
            </a:pPr>
            <a:r>
              <a:rPr lang="en-US" i="1" baseline="0" dirty="0" smtClean="0">
                <a:latin typeface="+mn-lt"/>
                <a:ea typeface="ＭＳ 明朝"/>
                <a:cs typeface="Times New Roman"/>
              </a:rPr>
              <a:t>Because we know that you’re actually missing ~40% of your spend in your TMC, you’re actually probably spending more like  ($700,000)</a:t>
            </a:r>
          </a:p>
          <a:p>
            <a:pPr lvl="0">
              <a:lnSpc>
                <a:spcPct val="115000"/>
              </a:lnSpc>
              <a:spcBef>
                <a:spcPts val="0"/>
              </a:spcBef>
              <a:buFont typeface="Courier New"/>
              <a:buNone/>
            </a:pPr>
            <a:r>
              <a:rPr lang="en-US" i="1" baseline="0" dirty="0" smtClean="0">
                <a:latin typeface="+mn-lt"/>
                <a:ea typeface="ＭＳ 明朝"/>
                <a:cs typeface="Times New Roman"/>
              </a:rPr>
              <a:t>Do you think that extra $200,000 could earn you a better rate?</a:t>
            </a:r>
          </a:p>
          <a:p>
            <a:pPr lvl="0">
              <a:lnSpc>
                <a:spcPct val="115000"/>
              </a:lnSpc>
              <a:spcBef>
                <a:spcPts val="0"/>
              </a:spcBef>
              <a:buFont typeface="Courier New"/>
              <a:buNone/>
            </a:pPr>
            <a:r>
              <a:rPr lang="en-US" i="1" baseline="0" dirty="0" smtClean="0">
                <a:latin typeface="+mn-lt"/>
                <a:ea typeface="ＭＳ 明朝"/>
                <a:cs typeface="Times New Roman"/>
              </a:rPr>
              <a:t>How much better? 1%,2% better? 3% better?</a:t>
            </a:r>
          </a:p>
          <a:p>
            <a:pPr lvl="0">
              <a:lnSpc>
                <a:spcPct val="115000"/>
              </a:lnSpc>
              <a:spcBef>
                <a:spcPts val="0"/>
              </a:spcBef>
              <a:buFont typeface="Courier New"/>
              <a:buNone/>
            </a:pPr>
            <a:r>
              <a:rPr lang="en-US" i="1" baseline="0" dirty="0" smtClean="0">
                <a:latin typeface="+mn-lt"/>
                <a:ea typeface="ＭＳ 明朝"/>
                <a:cs typeface="Times New Roman"/>
              </a:rPr>
              <a:t>On average you pay  $180 a night. Now lets say you’re able to save 3% more reducing that to $174 doesn’t seem like much, but it’s actually $27,500 in savings over the course of the year. </a:t>
            </a:r>
          </a:p>
          <a:p>
            <a:pPr lvl="0">
              <a:lnSpc>
                <a:spcPct val="115000"/>
              </a:lnSpc>
              <a:spcBef>
                <a:spcPts val="0"/>
              </a:spcBef>
              <a:buFont typeface="Courier New"/>
              <a:buNone/>
            </a:pPr>
            <a:r>
              <a:rPr lang="en-US" i="1" baseline="0" dirty="0" smtClean="0">
                <a:latin typeface="+mn-lt"/>
                <a:ea typeface="ＭＳ 明朝"/>
                <a:cs typeface="Times New Roman"/>
              </a:rPr>
              <a:t>THAT’S ONLY 1 HOTEL – NOT EVEN YOUR MOST FREQUENTLY USED HOTEL!  NOW MULTIPLY THOSE SAVINGS ACROSS 500 HOTELS! We’re talking about real savings – multiple hundreds of thousands of dollars. </a:t>
            </a:r>
            <a:endParaRPr lang="en-US" i="1" dirty="0" smtClean="0">
              <a:latin typeface="+mn-lt"/>
              <a:ea typeface="ＭＳ 明朝"/>
              <a:cs typeface="Times New Roman"/>
            </a:endParaRPr>
          </a:p>
          <a:p>
            <a:pPr lvl="0">
              <a:lnSpc>
                <a:spcPct val="115000"/>
              </a:lnSpc>
              <a:spcBef>
                <a:spcPts val="0"/>
              </a:spcBef>
              <a:buFont typeface="Courier New"/>
              <a:buNone/>
            </a:pPr>
            <a:endParaRPr lang="en-US" i="1" baseline="0" dirty="0" smtClean="0">
              <a:latin typeface="+mn-lt"/>
              <a:ea typeface="ＭＳ 明朝"/>
              <a:cs typeface="Times New Roman"/>
            </a:endParaRPr>
          </a:p>
          <a:p>
            <a:pPr lvl="0">
              <a:lnSpc>
                <a:spcPct val="115000"/>
              </a:lnSpc>
              <a:spcBef>
                <a:spcPts val="0"/>
              </a:spcBef>
              <a:buFont typeface="Courier New"/>
              <a:buNone/>
            </a:pPr>
            <a:endParaRPr lang="en-US" i="1" baseline="0" dirty="0" smtClean="0">
              <a:latin typeface="+mn-lt"/>
              <a:ea typeface="ＭＳ 明朝"/>
              <a:cs typeface="Times New Roman"/>
            </a:endParaRPr>
          </a:p>
          <a:p>
            <a:pPr lvl="0">
              <a:lnSpc>
                <a:spcPct val="115000"/>
              </a:lnSpc>
              <a:spcBef>
                <a:spcPts val="0"/>
              </a:spcBef>
              <a:buFont typeface="Courier New"/>
              <a:buNone/>
            </a:pPr>
            <a:r>
              <a:rPr lang="en-US" i="1" baseline="0" dirty="0" smtClean="0">
                <a:latin typeface="+mn-lt"/>
                <a:ea typeface="ＭＳ 明朝"/>
                <a:cs typeface="Times New Roman"/>
              </a:rPr>
              <a:t>Now although only ~10% of hotel spend occurs outside of the managed travel program, but as we just saw, capturing that data can result in savings you’ve never ever been able to capture before because you’re not looking at all of your travel spend.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274DF04-7983-F246-97D4-D401A1C4C6AB}" type="slidenum">
              <a:rPr lang="en-US" smtClean="0"/>
              <a:t>11</a:t>
            </a:fld>
            <a:endParaRPr lang="en-US"/>
          </a:p>
        </p:txBody>
      </p:sp>
    </p:spTree>
    <p:extLst>
      <p:ext uri="{BB962C8B-B14F-4D97-AF65-F5344CB8AC3E}">
        <p14:creationId xmlns:p14="http://schemas.microsoft.com/office/powerpoint/2010/main" val="1163758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anding Slide 1">
    <p:bg bwMode="ltGray">
      <p:bgPr>
        <a:solidFill>
          <a:srgbClr val="0078C9"/>
        </a:solidFill>
        <a:effectLst/>
      </p:bgPr>
    </p:bg>
    <p:spTree>
      <p:nvGrpSpPr>
        <p:cNvPr id="1" name=""/>
        <p:cNvGrpSpPr/>
        <p:nvPr/>
      </p:nvGrpSpPr>
      <p:grpSpPr>
        <a:xfrm>
          <a:off x="0" y="0"/>
          <a:ext cx="0" cy="0"/>
          <a:chOff x="0" y="0"/>
          <a:chExt cx="0" cy="0"/>
        </a:xfrm>
      </p:grpSpPr>
      <p:pic>
        <p:nvPicPr>
          <p:cNvPr id="3" name="Picture 1"/>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6413" y="2679700"/>
            <a:ext cx="60960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Tree>
    <p:extLst>
      <p:ext uri="{BB962C8B-B14F-4D97-AF65-F5344CB8AC3E}">
        <p14:creationId xmlns:p14="http://schemas.microsoft.com/office/powerpoint/2010/main" val="267432182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1588" y="6249987"/>
            <a:ext cx="12190413" cy="608013"/>
            <a:chOff x="-1588" y="5601493"/>
            <a:chExt cx="12190413" cy="608013"/>
          </a:xfrm>
        </p:grpSpPr>
        <p:sp>
          <p:nvSpPr>
            <p:cNvPr id="6" name="Rectangle 2"/>
            <p:cNvSpPr>
              <a:spLocks/>
            </p:cNvSpPr>
            <p:nvPr userDrawn="1"/>
          </p:nvSpPr>
          <p:spPr bwMode="auto">
            <a:xfrm>
              <a:off x="-1588" y="5601493"/>
              <a:ext cx="12190413" cy="608013"/>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9"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773" y="5752306"/>
              <a:ext cx="12192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userDrawn="1"/>
        </p:nvSpPr>
        <p:spPr>
          <a:xfrm>
            <a:off x="10703502" y="6396236"/>
            <a:ext cx="1092258" cy="307777"/>
          </a:xfrm>
          <a:prstGeom prst="rect">
            <a:avLst/>
          </a:prstGeom>
          <a:noFill/>
        </p:spPr>
        <p:txBody>
          <a:bodyPr wrap="square" rtlCol="0">
            <a:spAutoFit/>
          </a:bodyPr>
          <a:lstStyle/>
          <a:p>
            <a:pPr algn="r"/>
            <a:fld id="{50F04A90-85E7-4D72-882E-BDF2FD09703F}" type="slidenum">
              <a:rPr lang="en-US" sz="1400" smtClean="0">
                <a:solidFill>
                  <a:srgbClr val="FFFFFF"/>
                </a:solidFill>
              </a:rPr>
              <a:pPr algn="r"/>
              <a:t>‹#›</a:t>
            </a:fld>
            <a:endParaRPr lang="en-US" sz="1400" dirty="0">
              <a:solidFill>
                <a:srgbClr val="FFFFFF"/>
              </a:solidFill>
            </a:endParaRPr>
          </a:p>
        </p:txBody>
      </p:sp>
    </p:spTree>
    <p:extLst>
      <p:ext uri="{BB962C8B-B14F-4D97-AF65-F5344CB8AC3E}">
        <p14:creationId xmlns:p14="http://schemas.microsoft.com/office/powerpoint/2010/main" val="3419151497"/>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Sidebar">
    <p:spTree>
      <p:nvGrpSpPr>
        <p:cNvPr id="1" name=""/>
        <p:cNvGrpSpPr/>
        <p:nvPr/>
      </p:nvGrpSpPr>
      <p:grpSpPr>
        <a:xfrm>
          <a:off x="0" y="0"/>
          <a:ext cx="0" cy="0"/>
          <a:chOff x="0" y="0"/>
          <a:chExt cx="0" cy="0"/>
        </a:xfrm>
      </p:grpSpPr>
      <p:sp>
        <p:nvSpPr>
          <p:cNvPr id="2" name="Title 1"/>
          <p:cNvSpPr>
            <a:spLocks noGrp="1"/>
          </p:cNvSpPr>
          <p:nvPr>
            <p:ph type="title"/>
          </p:nvPr>
        </p:nvSpPr>
        <p:spPr>
          <a:xfrm>
            <a:off x="640080" y="365760"/>
            <a:ext cx="9656064" cy="61555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40080" y="1371600"/>
            <a:ext cx="9656064"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9203886" y="6380996"/>
            <a:ext cx="1092258" cy="307777"/>
          </a:xfrm>
          <a:prstGeom prst="rect">
            <a:avLst/>
          </a:prstGeom>
          <a:noFill/>
        </p:spPr>
        <p:txBody>
          <a:bodyPr wrap="square" rtlCol="0">
            <a:spAutoFit/>
          </a:bodyPr>
          <a:lstStyle/>
          <a:p>
            <a:pPr algn="r"/>
            <a:fld id="{50F04A90-85E7-4D72-882E-BDF2FD09703F}" type="slidenum">
              <a:rPr lang="en-US" sz="1400" smtClean="0">
                <a:solidFill>
                  <a:schemeClr val="tx1">
                    <a:lumMod val="50000"/>
                    <a:lumOff val="50000"/>
                  </a:schemeClr>
                </a:solidFill>
              </a:rPr>
              <a:pPr algn="r"/>
              <a:t>‹#›</a:t>
            </a:fld>
            <a:endParaRPr lang="en-US" sz="1400" dirty="0">
              <a:solidFill>
                <a:schemeClr val="tx1">
                  <a:lumMod val="50000"/>
                  <a:lumOff val="50000"/>
                </a:schemeClr>
              </a:solidFill>
            </a:endParaRPr>
          </a:p>
        </p:txBody>
      </p:sp>
      <p:grpSp>
        <p:nvGrpSpPr>
          <p:cNvPr id="5" name="Group 4"/>
          <p:cNvGrpSpPr/>
          <p:nvPr userDrawn="1"/>
        </p:nvGrpSpPr>
        <p:grpSpPr>
          <a:xfrm>
            <a:off x="10399712" y="0"/>
            <a:ext cx="1789113" cy="6858000"/>
            <a:chOff x="0" y="0"/>
            <a:chExt cx="1789113" cy="6858000"/>
          </a:xfrm>
        </p:grpSpPr>
        <p:sp>
          <p:nvSpPr>
            <p:cNvPr id="4" name="Rectangle 2"/>
            <p:cNvSpPr>
              <a:spLocks/>
            </p:cNvSpPr>
            <p:nvPr userDrawn="1"/>
          </p:nvSpPr>
          <p:spPr bwMode="auto">
            <a:xfrm>
              <a:off x="0" y="0"/>
              <a:ext cx="1789113" cy="6858000"/>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1027"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163" y="6384925"/>
              <a:ext cx="12192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90566883"/>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Sidebar">
    <p:spTree>
      <p:nvGrpSpPr>
        <p:cNvPr id="1" name=""/>
        <p:cNvGrpSpPr/>
        <p:nvPr/>
      </p:nvGrpSpPr>
      <p:grpSpPr>
        <a:xfrm>
          <a:off x="0" y="0"/>
          <a:ext cx="0" cy="0"/>
          <a:chOff x="0" y="0"/>
          <a:chExt cx="0" cy="0"/>
        </a:xfrm>
      </p:grpSpPr>
      <p:sp>
        <p:nvSpPr>
          <p:cNvPr id="2" name="Title 1"/>
          <p:cNvSpPr>
            <a:spLocks noGrp="1"/>
          </p:cNvSpPr>
          <p:nvPr>
            <p:ph type="title"/>
          </p:nvPr>
        </p:nvSpPr>
        <p:spPr>
          <a:xfrm>
            <a:off x="640080" y="365760"/>
            <a:ext cx="9656064" cy="615553"/>
          </a:xfrm>
        </p:spPr>
        <p:txBody>
          <a:bodyPr/>
          <a:lstStyle/>
          <a:p>
            <a:r>
              <a:rPr lang="en-US" dirty="0" smtClean="0"/>
              <a:t>Click to edit Master title style</a:t>
            </a:r>
            <a:endParaRPr lang="en-US" dirty="0"/>
          </a:p>
        </p:txBody>
      </p:sp>
      <p:sp>
        <p:nvSpPr>
          <p:cNvPr id="5" name="TextBox 4"/>
          <p:cNvSpPr txBox="1"/>
          <p:nvPr userDrawn="1"/>
        </p:nvSpPr>
        <p:spPr>
          <a:xfrm>
            <a:off x="9203886" y="6380996"/>
            <a:ext cx="1092258" cy="307777"/>
          </a:xfrm>
          <a:prstGeom prst="rect">
            <a:avLst/>
          </a:prstGeom>
          <a:noFill/>
        </p:spPr>
        <p:txBody>
          <a:bodyPr wrap="square" rtlCol="0">
            <a:spAutoFit/>
          </a:bodyPr>
          <a:lstStyle/>
          <a:p>
            <a:pPr algn="r"/>
            <a:fld id="{50F04A90-85E7-4D72-882E-BDF2FD09703F}" type="slidenum">
              <a:rPr lang="en-US" sz="1400" smtClean="0">
                <a:solidFill>
                  <a:schemeClr val="tx1">
                    <a:lumMod val="50000"/>
                    <a:lumOff val="50000"/>
                  </a:schemeClr>
                </a:solidFill>
              </a:rPr>
              <a:pPr algn="r"/>
              <a:t>‹#›</a:t>
            </a:fld>
            <a:endParaRPr lang="en-US" sz="1400" dirty="0">
              <a:solidFill>
                <a:schemeClr val="tx1">
                  <a:lumMod val="50000"/>
                  <a:lumOff val="50000"/>
                </a:schemeClr>
              </a:solidFill>
            </a:endParaRPr>
          </a:p>
        </p:txBody>
      </p:sp>
      <p:grpSp>
        <p:nvGrpSpPr>
          <p:cNvPr id="6" name="Group 5"/>
          <p:cNvGrpSpPr/>
          <p:nvPr userDrawn="1"/>
        </p:nvGrpSpPr>
        <p:grpSpPr>
          <a:xfrm>
            <a:off x="10399712" y="0"/>
            <a:ext cx="1789113" cy="6858000"/>
            <a:chOff x="0" y="0"/>
            <a:chExt cx="1789113" cy="6858000"/>
          </a:xfrm>
        </p:grpSpPr>
        <p:sp>
          <p:nvSpPr>
            <p:cNvPr id="7" name="Rectangle 2"/>
            <p:cNvSpPr>
              <a:spLocks/>
            </p:cNvSpPr>
            <p:nvPr userDrawn="1"/>
          </p:nvSpPr>
          <p:spPr bwMode="auto">
            <a:xfrm>
              <a:off x="0" y="0"/>
              <a:ext cx="1789113" cy="6858000"/>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8"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163" y="6384925"/>
              <a:ext cx="12192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0645396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Dark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Tx/>
              <a:defRPr sz="3600"/>
            </a:lvl1pPr>
            <a:lvl2pPr>
              <a:buClrTx/>
              <a:defRPr sz="2800"/>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userDrawn="1"/>
        </p:nvGrpSpPr>
        <p:grpSpPr>
          <a:xfrm>
            <a:off x="-1588" y="6249987"/>
            <a:ext cx="12190413" cy="608013"/>
            <a:chOff x="-1588" y="5601493"/>
            <a:chExt cx="12190413" cy="608013"/>
          </a:xfrm>
        </p:grpSpPr>
        <p:sp>
          <p:nvSpPr>
            <p:cNvPr id="8" name="Rectangle 2"/>
            <p:cNvSpPr>
              <a:spLocks/>
            </p:cNvSpPr>
            <p:nvPr userDrawn="1"/>
          </p:nvSpPr>
          <p:spPr bwMode="auto">
            <a:xfrm>
              <a:off x="-1588" y="5601493"/>
              <a:ext cx="12190413" cy="608013"/>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10"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773" y="5752306"/>
              <a:ext cx="12192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userDrawn="1"/>
        </p:nvSpPr>
        <p:spPr>
          <a:xfrm>
            <a:off x="10703502" y="6396236"/>
            <a:ext cx="1092258" cy="307777"/>
          </a:xfrm>
          <a:prstGeom prst="rect">
            <a:avLst/>
          </a:prstGeom>
          <a:noFill/>
        </p:spPr>
        <p:txBody>
          <a:bodyPr wrap="square" rtlCol="0">
            <a:spAutoFit/>
          </a:bodyPr>
          <a:lstStyle/>
          <a:p>
            <a:pPr algn="r"/>
            <a:fld id="{50F04A90-85E7-4D72-882E-BDF2FD09703F}" type="slidenum">
              <a:rPr lang="en-US" sz="1400" smtClean="0">
                <a:solidFill>
                  <a:srgbClr val="FFFFFF"/>
                </a:solidFill>
              </a:rPr>
              <a:pPr algn="r"/>
              <a:t>‹#›</a:t>
            </a:fld>
            <a:endParaRPr lang="en-US" sz="1400" dirty="0">
              <a:solidFill>
                <a:srgbClr val="FFFFFF"/>
              </a:solidFill>
            </a:endParaRPr>
          </a:p>
        </p:txBody>
      </p:sp>
    </p:spTree>
    <p:extLst>
      <p:ext uri="{BB962C8B-B14F-4D97-AF65-F5344CB8AC3E}">
        <p14:creationId xmlns:p14="http://schemas.microsoft.com/office/powerpoint/2010/main" val="17434471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Dark Blue)">
    <p:bg>
      <p:bgRef idx="1001">
        <a:schemeClr val="bg2"/>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80000"/>
              </a:lnSpc>
              <a:defRPr sz="46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502299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Dark Blue)">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6231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Sidebar (Dark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365760"/>
            <a:ext cx="9656064" cy="615553"/>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0080" y="1371600"/>
            <a:ext cx="9656064" cy="4525963"/>
          </a:xfrm>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9203886" y="6380996"/>
            <a:ext cx="1092258" cy="307777"/>
          </a:xfrm>
          <a:prstGeom prst="rect">
            <a:avLst/>
          </a:prstGeom>
          <a:noFill/>
        </p:spPr>
        <p:txBody>
          <a:bodyPr wrap="square" rtlCol="0">
            <a:spAutoFit/>
          </a:bodyPr>
          <a:lstStyle/>
          <a:p>
            <a:pPr algn="r"/>
            <a:fld id="{50F04A90-85E7-4D72-882E-BDF2FD09703F}" type="slidenum">
              <a:rPr lang="en-US" sz="1400" smtClean="0">
                <a:solidFill>
                  <a:schemeClr val="tx1">
                    <a:lumMod val="50000"/>
                    <a:lumOff val="50000"/>
                  </a:schemeClr>
                </a:solidFill>
              </a:rPr>
              <a:pPr algn="r"/>
              <a:t>‹#›</a:t>
            </a:fld>
            <a:endParaRPr lang="en-US" sz="1400" dirty="0">
              <a:solidFill>
                <a:schemeClr val="tx1">
                  <a:lumMod val="50000"/>
                  <a:lumOff val="50000"/>
                </a:schemeClr>
              </a:solidFill>
            </a:endParaRPr>
          </a:p>
        </p:txBody>
      </p:sp>
      <p:grpSp>
        <p:nvGrpSpPr>
          <p:cNvPr id="7" name="Group 6"/>
          <p:cNvGrpSpPr/>
          <p:nvPr userDrawn="1"/>
        </p:nvGrpSpPr>
        <p:grpSpPr>
          <a:xfrm>
            <a:off x="10399712" y="0"/>
            <a:ext cx="1789113" cy="6858000"/>
            <a:chOff x="0" y="0"/>
            <a:chExt cx="1789113" cy="6858000"/>
          </a:xfrm>
        </p:grpSpPr>
        <p:sp>
          <p:nvSpPr>
            <p:cNvPr id="8" name="Rectangle 2"/>
            <p:cNvSpPr>
              <a:spLocks/>
            </p:cNvSpPr>
            <p:nvPr userDrawn="1"/>
          </p:nvSpPr>
          <p:spPr bwMode="auto">
            <a:xfrm>
              <a:off x="0" y="0"/>
              <a:ext cx="1789113" cy="6858000"/>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9"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163" y="6384925"/>
              <a:ext cx="12192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4799556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Sidebar (Dark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365760"/>
            <a:ext cx="9656064" cy="615553"/>
          </a:xfrm>
        </p:spPr>
        <p:txBody>
          <a:bodyPr/>
          <a:lstStyle>
            <a:lvl1pPr>
              <a:defRPr>
                <a:solidFill>
                  <a:schemeClr val="tx1"/>
                </a:solidFill>
              </a:defRPr>
            </a:lvl1pPr>
          </a:lstStyle>
          <a:p>
            <a:r>
              <a:rPr lang="en-US" dirty="0" smtClean="0"/>
              <a:t>Click to edit Master title style</a:t>
            </a:r>
            <a:endParaRPr lang="en-US" dirty="0"/>
          </a:p>
        </p:txBody>
      </p:sp>
      <p:sp>
        <p:nvSpPr>
          <p:cNvPr id="5" name="TextBox 4"/>
          <p:cNvSpPr txBox="1"/>
          <p:nvPr userDrawn="1"/>
        </p:nvSpPr>
        <p:spPr>
          <a:xfrm>
            <a:off x="9203886" y="6380996"/>
            <a:ext cx="1092258" cy="307777"/>
          </a:xfrm>
          <a:prstGeom prst="rect">
            <a:avLst/>
          </a:prstGeom>
          <a:noFill/>
        </p:spPr>
        <p:txBody>
          <a:bodyPr wrap="square" rtlCol="0">
            <a:spAutoFit/>
          </a:bodyPr>
          <a:lstStyle/>
          <a:p>
            <a:pPr algn="r"/>
            <a:fld id="{50F04A90-85E7-4D72-882E-BDF2FD09703F}" type="slidenum">
              <a:rPr lang="en-US" sz="1400" smtClean="0">
                <a:solidFill>
                  <a:schemeClr val="tx1">
                    <a:lumMod val="50000"/>
                    <a:lumOff val="50000"/>
                  </a:schemeClr>
                </a:solidFill>
              </a:rPr>
              <a:pPr algn="r"/>
              <a:t>‹#›</a:t>
            </a:fld>
            <a:endParaRPr lang="en-US" sz="1400" dirty="0">
              <a:solidFill>
                <a:schemeClr val="tx1">
                  <a:lumMod val="50000"/>
                  <a:lumOff val="50000"/>
                </a:schemeClr>
              </a:solidFill>
            </a:endParaRPr>
          </a:p>
        </p:txBody>
      </p:sp>
      <p:grpSp>
        <p:nvGrpSpPr>
          <p:cNvPr id="6" name="Group 5"/>
          <p:cNvGrpSpPr/>
          <p:nvPr userDrawn="1"/>
        </p:nvGrpSpPr>
        <p:grpSpPr>
          <a:xfrm>
            <a:off x="10399712" y="0"/>
            <a:ext cx="1789113" cy="6858000"/>
            <a:chOff x="0" y="0"/>
            <a:chExt cx="1789113" cy="6858000"/>
          </a:xfrm>
        </p:grpSpPr>
        <p:sp>
          <p:nvSpPr>
            <p:cNvPr id="7" name="Rectangle 2"/>
            <p:cNvSpPr>
              <a:spLocks/>
            </p:cNvSpPr>
            <p:nvPr userDrawn="1"/>
          </p:nvSpPr>
          <p:spPr bwMode="auto">
            <a:xfrm>
              <a:off x="0" y="0"/>
              <a:ext cx="1789113" cy="6858000"/>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8"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163" y="6384925"/>
              <a:ext cx="12192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3034118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Light Blue)">
    <p:bg>
      <p:bgPr>
        <a:solidFill>
          <a:schemeClr val="accent2"/>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1588" y="6249987"/>
            <a:ext cx="12190413" cy="608013"/>
            <a:chOff x="-1588" y="5601493"/>
            <a:chExt cx="12190413" cy="608013"/>
          </a:xfrm>
        </p:grpSpPr>
        <p:sp>
          <p:nvSpPr>
            <p:cNvPr id="8" name="Rectangle 2"/>
            <p:cNvSpPr>
              <a:spLocks/>
            </p:cNvSpPr>
            <p:nvPr userDrawn="1"/>
          </p:nvSpPr>
          <p:spPr bwMode="auto">
            <a:xfrm>
              <a:off x="-1588" y="5601493"/>
              <a:ext cx="12190413" cy="608013"/>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10"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773" y="5752306"/>
              <a:ext cx="12192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10703502" y="6396236"/>
            <a:ext cx="1092258" cy="307777"/>
          </a:xfrm>
          <a:prstGeom prst="rect">
            <a:avLst/>
          </a:prstGeom>
          <a:noFill/>
        </p:spPr>
        <p:txBody>
          <a:bodyPr wrap="square" rtlCol="0">
            <a:spAutoFit/>
          </a:bodyPr>
          <a:lstStyle/>
          <a:p>
            <a:pPr algn="r"/>
            <a:fld id="{50F04A90-85E7-4D72-882E-BDF2FD09703F}" type="slidenum">
              <a:rPr lang="en-US" sz="1400" smtClean="0">
                <a:solidFill>
                  <a:srgbClr val="FFFFFF"/>
                </a:solidFill>
              </a:rPr>
              <a:pPr algn="r"/>
              <a:t>‹#›</a:t>
            </a:fld>
            <a:endParaRPr lang="en-US" sz="1400" dirty="0">
              <a:solidFill>
                <a:srgbClr val="FFFFFF"/>
              </a:solidFill>
            </a:endParaRPr>
          </a:p>
        </p:txBody>
      </p:sp>
    </p:spTree>
    <p:extLst>
      <p:ext uri="{BB962C8B-B14F-4D97-AF65-F5344CB8AC3E}">
        <p14:creationId xmlns:p14="http://schemas.microsoft.com/office/powerpoint/2010/main" val="38826245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Light Blue)">
    <p:bg>
      <p:bgPr>
        <a:solidFill>
          <a:schemeClr val="accent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80000"/>
              </a:lnSpc>
              <a:defRPr sz="46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7001045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anding Slide 2">
    <p:bg bwMode="ltGray">
      <p:bgPr>
        <a:gradFill>
          <a:gsLst>
            <a:gs pos="0">
              <a:srgbClr val="0078C9"/>
            </a:gs>
            <a:gs pos="100000">
              <a:srgbClr val="0A58AA"/>
            </a:gs>
          </a:gsLst>
          <a:lin ang="5340000" scaled="1"/>
        </a:gra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83100" y="1687513"/>
            <a:ext cx="3213100"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2864957010"/>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Light Blu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5874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Sidebar (Light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365760"/>
            <a:ext cx="9656064" cy="615553"/>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0080" y="1371600"/>
            <a:ext cx="9656064" cy="4525963"/>
          </a:xfrm>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9203886" y="6380996"/>
            <a:ext cx="1092258" cy="307777"/>
          </a:xfrm>
          <a:prstGeom prst="rect">
            <a:avLst/>
          </a:prstGeom>
          <a:noFill/>
        </p:spPr>
        <p:txBody>
          <a:bodyPr wrap="square" rtlCol="0">
            <a:spAutoFit/>
          </a:bodyPr>
          <a:lstStyle/>
          <a:p>
            <a:pPr algn="r"/>
            <a:fld id="{50F04A90-85E7-4D72-882E-BDF2FD09703F}" type="slidenum">
              <a:rPr lang="en-US" sz="1400" smtClean="0">
                <a:solidFill>
                  <a:schemeClr val="tx1">
                    <a:lumMod val="50000"/>
                    <a:lumOff val="50000"/>
                  </a:schemeClr>
                </a:solidFill>
              </a:rPr>
              <a:pPr algn="r"/>
              <a:t>‹#›</a:t>
            </a:fld>
            <a:endParaRPr lang="en-US" sz="1400" dirty="0">
              <a:solidFill>
                <a:schemeClr val="tx1">
                  <a:lumMod val="50000"/>
                  <a:lumOff val="50000"/>
                </a:schemeClr>
              </a:solidFill>
            </a:endParaRPr>
          </a:p>
        </p:txBody>
      </p:sp>
      <p:grpSp>
        <p:nvGrpSpPr>
          <p:cNvPr id="7" name="Group 6"/>
          <p:cNvGrpSpPr/>
          <p:nvPr userDrawn="1"/>
        </p:nvGrpSpPr>
        <p:grpSpPr>
          <a:xfrm>
            <a:off x="10399712" y="0"/>
            <a:ext cx="1789113" cy="6858000"/>
            <a:chOff x="0" y="0"/>
            <a:chExt cx="1789113" cy="6858000"/>
          </a:xfrm>
        </p:grpSpPr>
        <p:sp>
          <p:nvSpPr>
            <p:cNvPr id="8" name="Rectangle 2"/>
            <p:cNvSpPr>
              <a:spLocks/>
            </p:cNvSpPr>
            <p:nvPr userDrawn="1"/>
          </p:nvSpPr>
          <p:spPr bwMode="auto">
            <a:xfrm>
              <a:off x="0" y="0"/>
              <a:ext cx="1789113" cy="6858000"/>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9"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163" y="6384925"/>
              <a:ext cx="12192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7576893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Sidebar (Light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365760"/>
            <a:ext cx="9656064" cy="615553"/>
          </a:xfrm>
        </p:spPr>
        <p:txBody>
          <a:bodyPr/>
          <a:lstStyle>
            <a:lvl1pPr>
              <a:defRPr>
                <a:solidFill>
                  <a:schemeClr val="tx1"/>
                </a:solidFill>
              </a:defRPr>
            </a:lvl1pPr>
          </a:lstStyle>
          <a:p>
            <a:r>
              <a:rPr lang="en-US" dirty="0" smtClean="0"/>
              <a:t>Click to edit Master title style</a:t>
            </a:r>
            <a:endParaRPr lang="en-US" dirty="0"/>
          </a:p>
        </p:txBody>
      </p:sp>
      <p:sp>
        <p:nvSpPr>
          <p:cNvPr id="5" name="TextBox 4"/>
          <p:cNvSpPr txBox="1"/>
          <p:nvPr userDrawn="1"/>
        </p:nvSpPr>
        <p:spPr>
          <a:xfrm>
            <a:off x="9203886" y="6380996"/>
            <a:ext cx="1092258" cy="307777"/>
          </a:xfrm>
          <a:prstGeom prst="rect">
            <a:avLst/>
          </a:prstGeom>
          <a:noFill/>
        </p:spPr>
        <p:txBody>
          <a:bodyPr wrap="square" rtlCol="0">
            <a:spAutoFit/>
          </a:bodyPr>
          <a:lstStyle/>
          <a:p>
            <a:pPr algn="r"/>
            <a:fld id="{50F04A90-85E7-4D72-882E-BDF2FD09703F}" type="slidenum">
              <a:rPr lang="en-US" sz="1400" smtClean="0">
                <a:solidFill>
                  <a:schemeClr val="tx1">
                    <a:lumMod val="50000"/>
                    <a:lumOff val="50000"/>
                  </a:schemeClr>
                </a:solidFill>
              </a:rPr>
              <a:pPr algn="r"/>
              <a:t>‹#›</a:t>
            </a:fld>
            <a:endParaRPr lang="en-US" sz="1400" dirty="0">
              <a:solidFill>
                <a:schemeClr val="tx1">
                  <a:lumMod val="50000"/>
                  <a:lumOff val="50000"/>
                </a:schemeClr>
              </a:solidFill>
            </a:endParaRPr>
          </a:p>
        </p:txBody>
      </p:sp>
      <p:grpSp>
        <p:nvGrpSpPr>
          <p:cNvPr id="6" name="Group 5"/>
          <p:cNvGrpSpPr/>
          <p:nvPr userDrawn="1"/>
        </p:nvGrpSpPr>
        <p:grpSpPr>
          <a:xfrm>
            <a:off x="10399712" y="0"/>
            <a:ext cx="1789113" cy="6858000"/>
            <a:chOff x="0" y="0"/>
            <a:chExt cx="1789113" cy="6858000"/>
          </a:xfrm>
        </p:grpSpPr>
        <p:sp>
          <p:nvSpPr>
            <p:cNvPr id="7" name="Rectangle 2"/>
            <p:cNvSpPr>
              <a:spLocks/>
            </p:cNvSpPr>
            <p:nvPr userDrawn="1"/>
          </p:nvSpPr>
          <p:spPr bwMode="auto">
            <a:xfrm>
              <a:off x="0" y="0"/>
              <a:ext cx="1789113" cy="6858000"/>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8"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163" y="6384925"/>
              <a:ext cx="12192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823048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Medium Blue)">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80000"/>
              </a:lnSpc>
              <a:defRPr sz="46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3389346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Medium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11986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Dark Green)">
    <p:bg>
      <p:bgPr>
        <a:solidFill>
          <a:schemeClr val="accent4"/>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1588" y="6249987"/>
            <a:ext cx="12190413" cy="608013"/>
            <a:chOff x="-1588" y="5601493"/>
            <a:chExt cx="12190413" cy="608013"/>
          </a:xfrm>
        </p:grpSpPr>
        <p:sp>
          <p:nvSpPr>
            <p:cNvPr id="8" name="Rectangle 2"/>
            <p:cNvSpPr>
              <a:spLocks/>
            </p:cNvSpPr>
            <p:nvPr userDrawn="1"/>
          </p:nvSpPr>
          <p:spPr bwMode="auto">
            <a:xfrm>
              <a:off x="-1588" y="5601493"/>
              <a:ext cx="12190413" cy="608013"/>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10"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773" y="5752306"/>
              <a:ext cx="12192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10703502" y="6396236"/>
            <a:ext cx="1092258" cy="307777"/>
          </a:xfrm>
          <a:prstGeom prst="rect">
            <a:avLst/>
          </a:prstGeom>
          <a:noFill/>
        </p:spPr>
        <p:txBody>
          <a:bodyPr wrap="square" rtlCol="0">
            <a:spAutoFit/>
          </a:bodyPr>
          <a:lstStyle/>
          <a:p>
            <a:pPr algn="r"/>
            <a:fld id="{50F04A90-85E7-4D72-882E-BDF2FD09703F}" type="slidenum">
              <a:rPr lang="en-US" sz="1400" smtClean="0">
                <a:solidFill>
                  <a:srgbClr val="FFFFFF"/>
                </a:solidFill>
              </a:rPr>
              <a:pPr algn="r"/>
              <a:t>‹#›</a:t>
            </a:fld>
            <a:endParaRPr lang="en-US" sz="1400" dirty="0">
              <a:solidFill>
                <a:srgbClr val="FFFFFF"/>
              </a:solidFill>
            </a:endParaRPr>
          </a:p>
        </p:txBody>
      </p:sp>
    </p:spTree>
    <p:extLst>
      <p:ext uri="{BB962C8B-B14F-4D97-AF65-F5344CB8AC3E}">
        <p14:creationId xmlns:p14="http://schemas.microsoft.com/office/powerpoint/2010/main" val="4159384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Dark Green)">
    <p:bg>
      <p:bgPr>
        <a:solidFill>
          <a:schemeClr val="accent4"/>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80000"/>
              </a:lnSpc>
              <a:defRPr sz="46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718042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Dark Green)">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1535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Sidebar (Dark Gre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365760"/>
            <a:ext cx="9656064" cy="615553"/>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0080" y="1371600"/>
            <a:ext cx="9656064" cy="4525963"/>
          </a:xfrm>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9203886" y="6380996"/>
            <a:ext cx="1092258" cy="307777"/>
          </a:xfrm>
          <a:prstGeom prst="rect">
            <a:avLst/>
          </a:prstGeom>
          <a:noFill/>
        </p:spPr>
        <p:txBody>
          <a:bodyPr wrap="square" rtlCol="0">
            <a:spAutoFit/>
          </a:bodyPr>
          <a:lstStyle/>
          <a:p>
            <a:pPr algn="r"/>
            <a:fld id="{50F04A90-85E7-4D72-882E-BDF2FD09703F}" type="slidenum">
              <a:rPr lang="en-US" sz="1400" smtClean="0">
                <a:solidFill>
                  <a:schemeClr val="tx1">
                    <a:lumMod val="50000"/>
                    <a:lumOff val="50000"/>
                  </a:schemeClr>
                </a:solidFill>
              </a:rPr>
              <a:pPr algn="r"/>
              <a:t>‹#›</a:t>
            </a:fld>
            <a:endParaRPr lang="en-US" sz="1400" dirty="0">
              <a:solidFill>
                <a:schemeClr val="tx1">
                  <a:lumMod val="50000"/>
                  <a:lumOff val="50000"/>
                </a:schemeClr>
              </a:solidFill>
            </a:endParaRPr>
          </a:p>
        </p:txBody>
      </p:sp>
      <p:grpSp>
        <p:nvGrpSpPr>
          <p:cNvPr id="7" name="Group 6"/>
          <p:cNvGrpSpPr/>
          <p:nvPr userDrawn="1"/>
        </p:nvGrpSpPr>
        <p:grpSpPr>
          <a:xfrm>
            <a:off x="10399712" y="0"/>
            <a:ext cx="1789113" cy="6858000"/>
            <a:chOff x="0" y="0"/>
            <a:chExt cx="1789113" cy="6858000"/>
          </a:xfrm>
        </p:grpSpPr>
        <p:sp>
          <p:nvSpPr>
            <p:cNvPr id="8" name="Rectangle 2"/>
            <p:cNvSpPr>
              <a:spLocks/>
            </p:cNvSpPr>
            <p:nvPr userDrawn="1"/>
          </p:nvSpPr>
          <p:spPr bwMode="auto">
            <a:xfrm>
              <a:off x="0" y="0"/>
              <a:ext cx="1789113" cy="6858000"/>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9"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163" y="6384925"/>
              <a:ext cx="12192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7135875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Sidebar (Dark Gre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365760"/>
            <a:ext cx="9656064" cy="615553"/>
          </a:xfrm>
        </p:spPr>
        <p:txBody>
          <a:bodyPr/>
          <a:lstStyle>
            <a:lvl1pPr>
              <a:defRPr>
                <a:solidFill>
                  <a:schemeClr val="tx1"/>
                </a:solidFill>
              </a:defRPr>
            </a:lvl1pPr>
          </a:lstStyle>
          <a:p>
            <a:r>
              <a:rPr lang="en-US" dirty="0" smtClean="0"/>
              <a:t>Click to edit Master title style</a:t>
            </a:r>
            <a:endParaRPr lang="en-US" dirty="0"/>
          </a:p>
        </p:txBody>
      </p:sp>
      <p:sp>
        <p:nvSpPr>
          <p:cNvPr id="5" name="TextBox 4"/>
          <p:cNvSpPr txBox="1"/>
          <p:nvPr userDrawn="1"/>
        </p:nvSpPr>
        <p:spPr>
          <a:xfrm>
            <a:off x="9203886" y="6380996"/>
            <a:ext cx="1092258" cy="307777"/>
          </a:xfrm>
          <a:prstGeom prst="rect">
            <a:avLst/>
          </a:prstGeom>
          <a:noFill/>
        </p:spPr>
        <p:txBody>
          <a:bodyPr wrap="square" rtlCol="0">
            <a:spAutoFit/>
          </a:bodyPr>
          <a:lstStyle/>
          <a:p>
            <a:pPr algn="r"/>
            <a:fld id="{50F04A90-85E7-4D72-882E-BDF2FD09703F}" type="slidenum">
              <a:rPr lang="en-US" sz="1400" smtClean="0">
                <a:solidFill>
                  <a:schemeClr val="tx1">
                    <a:lumMod val="50000"/>
                    <a:lumOff val="50000"/>
                  </a:schemeClr>
                </a:solidFill>
              </a:rPr>
              <a:pPr algn="r"/>
              <a:t>‹#›</a:t>
            </a:fld>
            <a:endParaRPr lang="en-US" sz="1400" dirty="0">
              <a:solidFill>
                <a:schemeClr val="tx1">
                  <a:lumMod val="50000"/>
                  <a:lumOff val="50000"/>
                </a:schemeClr>
              </a:solidFill>
            </a:endParaRPr>
          </a:p>
        </p:txBody>
      </p:sp>
      <p:grpSp>
        <p:nvGrpSpPr>
          <p:cNvPr id="6" name="Group 5"/>
          <p:cNvGrpSpPr/>
          <p:nvPr userDrawn="1"/>
        </p:nvGrpSpPr>
        <p:grpSpPr>
          <a:xfrm>
            <a:off x="10399712" y="0"/>
            <a:ext cx="1789113" cy="6858000"/>
            <a:chOff x="0" y="0"/>
            <a:chExt cx="1789113" cy="6858000"/>
          </a:xfrm>
        </p:grpSpPr>
        <p:sp>
          <p:nvSpPr>
            <p:cNvPr id="7" name="Rectangle 2"/>
            <p:cNvSpPr>
              <a:spLocks/>
            </p:cNvSpPr>
            <p:nvPr userDrawn="1"/>
          </p:nvSpPr>
          <p:spPr bwMode="auto">
            <a:xfrm>
              <a:off x="0" y="0"/>
              <a:ext cx="1789113" cy="6858000"/>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8"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163" y="6384925"/>
              <a:ext cx="12192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6804367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alk-in Slide">
    <p:bg bwMode="ltGray">
      <p:bgPr>
        <a:solidFill>
          <a:schemeClr val="accent1"/>
        </a:solidFill>
        <a:effectLst/>
      </p:bgPr>
    </p:bg>
    <p:spTree>
      <p:nvGrpSpPr>
        <p:cNvPr id="1" name=""/>
        <p:cNvGrpSpPr/>
        <p:nvPr/>
      </p:nvGrpSpPr>
      <p:grpSpPr>
        <a:xfrm>
          <a:off x="0" y="0"/>
          <a:ext cx="0" cy="0"/>
          <a:chOff x="0" y="0"/>
          <a:chExt cx="0" cy="0"/>
        </a:xfrm>
      </p:grpSpPr>
      <p:sp>
        <p:nvSpPr>
          <p:cNvPr id="2" name="Rectangle 2"/>
          <p:cNvSpPr>
            <a:spLocks/>
          </p:cNvSpPr>
          <p:nvPr userDrawn="1"/>
        </p:nvSpPr>
        <p:spPr bwMode="auto">
          <a:xfrm>
            <a:off x="-1588" y="4953000"/>
            <a:ext cx="12192001" cy="1905000"/>
          </a:xfrm>
          <a:prstGeom prst="rect">
            <a:avLst/>
          </a:prstGeom>
          <a:gradFill rotWithShape="0">
            <a:gsLst>
              <a:gs pos="0">
                <a:srgbClr val="0A3869"/>
              </a:gs>
              <a:gs pos="100000">
                <a:srgbClr val="0A498B"/>
              </a:gs>
            </a:gsLst>
            <a:lin ang="414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4" name="Picture 1"/>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6413" y="1930400"/>
            <a:ext cx="60960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Tree>
    <p:extLst>
      <p:ext uri="{BB962C8B-B14F-4D97-AF65-F5344CB8AC3E}">
        <p14:creationId xmlns:p14="http://schemas.microsoft.com/office/powerpoint/2010/main" val="149467607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Light Green)">
    <p:bg>
      <p:bgPr>
        <a:solidFill>
          <a:schemeClr val="accent3"/>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1588" y="6249987"/>
            <a:ext cx="12190413" cy="608013"/>
            <a:chOff x="-1588" y="5601493"/>
            <a:chExt cx="12190413" cy="608013"/>
          </a:xfrm>
        </p:grpSpPr>
        <p:sp>
          <p:nvSpPr>
            <p:cNvPr id="8" name="Rectangle 2"/>
            <p:cNvSpPr>
              <a:spLocks/>
            </p:cNvSpPr>
            <p:nvPr userDrawn="1"/>
          </p:nvSpPr>
          <p:spPr bwMode="auto">
            <a:xfrm>
              <a:off x="-1588" y="5601493"/>
              <a:ext cx="12190413" cy="608013"/>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10"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773" y="5752306"/>
              <a:ext cx="12192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10703502" y="6396236"/>
            <a:ext cx="1092258" cy="307777"/>
          </a:xfrm>
          <a:prstGeom prst="rect">
            <a:avLst/>
          </a:prstGeom>
          <a:noFill/>
        </p:spPr>
        <p:txBody>
          <a:bodyPr wrap="square" rtlCol="0">
            <a:spAutoFit/>
          </a:bodyPr>
          <a:lstStyle/>
          <a:p>
            <a:pPr algn="r"/>
            <a:fld id="{50F04A90-85E7-4D72-882E-BDF2FD09703F}" type="slidenum">
              <a:rPr lang="en-US" sz="1400" smtClean="0">
                <a:solidFill>
                  <a:srgbClr val="FFFFFF"/>
                </a:solidFill>
              </a:rPr>
              <a:pPr algn="r"/>
              <a:t>‹#›</a:t>
            </a:fld>
            <a:endParaRPr lang="en-US" sz="1400" dirty="0">
              <a:solidFill>
                <a:srgbClr val="FFFFFF"/>
              </a:solidFill>
            </a:endParaRPr>
          </a:p>
        </p:txBody>
      </p:sp>
    </p:spTree>
    <p:extLst>
      <p:ext uri="{BB962C8B-B14F-4D97-AF65-F5344CB8AC3E}">
        <p14:creationId xmlns:p14="http://schemas.microsoft.com/office/powerpoint/2010/main" val="15404881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Light Green)">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80000"/>
              </a:lnSpc>
              <a:defRPr sz="4600">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48530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Light Green)">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18423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Sidebar (Light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365760"/>
            <a:ext cx="9656064" cy="615553"/>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0080" y="1371600"/>
            <a:ext cx="9656064" cy="4525963"/>
          </a:xfrm>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9203886" y="6380996"/>
            <a:ext cx="1092258" cy="307777"/>
          </a:xfrm>
          <a:prstGeom prst="rect">
            <a:avLst/>
          </a:prstGeom>
          <a:noFill/>
        </p:spPr>
        <p:txBody>
          <a:bodyPr wrap="square" rtlCol="0">
            <a:spAutoFit/>
          </a:bodyPr>
          <a:lstStyle/>
          <a:p>
            <a:pPr algn="r"/>
            <a:fld id="{50F04A90-85E7-4D72-882E-BDF2FD09703F}" type="slidenum">
              <a:rPr lang="en-US" sz="1400" smtClean="0">
                <a:solidFill>
                  <a:schemeClr val="tx1">
                    <a:lumMod val="50000"/>
                    <a:lumOff val="50000"/>
                  </a:schemeClr>
                </a:solidFill>
              </a:rPr>
              <a:pPr algn="r"/>
              <a:t>‹#›</a:t>
            </a:fld>
            <a:endParaRPr lang="en-US" sz="1400" dirty="0">
              <a:solidFill>
                <a:schemeClr val="tx1">
                  <a:lumMod val="50000"/>
                  <a:lumOff val="50000"/>
                </a:schemeClr>
              </a:solidFill>
            </a:endParaRPr>
          </a:p>
        </p:txBody>
      </p:sp>
      <p:grpSp>
        <p:nvGrpSpPr>
          <p:cNvPr id="7" name="Group 6"/>
          <p:cNvGrpSpPr/>
          <p:nvPr userDrawn="1"/>
        </p:nvGrpSpPr>
        <p:grpSpPr>
          <a:xfrm>
            <a:off x="10399712" y="0"/>
            <a:ext cx="1789113" cy="6858000"/>
            <a:chOff x="0" y="0"/>
            <a:chExt cx="1789113" cy="6858000"/>
          </a:xfrm>
        </p:grpSpPr>
        <p:sp>
          <p:nvSpPr>
            <p:cNvPr id="8" name="Rectangle 2"/>
            <p:cNvSpPr>
              <a:spLocks/>
            </p:cNvSpPr>
            <p:nvPr userDrawn="1"/>
          </p:nvSpPr>
          <p:spPr bwMode="auto">
            <a:xfrm>
              <a:off x="0" y="0"/>
              <a:ext cx="1789113" cy="6858000"/>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9"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163" y="6384925"/>
              <a:ext cx="12192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9960663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Sidebar (Light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365760"/>
            <a:ext cx="9656064" cy="615553"/>
          </a:xfrm>
        </p:spPr>
        <p:txBody>
          <a:bodyPr/>
          <a:lstStyle>
            <a:lvl1pPr>
              <a:defRPr>
                <a:solidFill>
                  <a:schemeClr val="tx1"/>
                </a:solidFill>
              </a:defRPr>
            </a:lvl1pPr>
          </a:lstStyle>
          <a:p>
            <a:r>
              <a:rPr lang="en-US" dirty="0" smtClean="0"/>
              <a:t>Click to edit Master title style</a:t>
            </a:r>
            <a:endParaRPr lang="en-US" dirty="0"/>
          </a:p>
        </p:txBody>
      </p:sp>
      <p:sp>
        <p:nvSpPr>
          <p:cNvPr id="5" name="TextBox 4"/>
          <p:cNvSpPr txBox="1"/>
          <p:nvPr userDrawn="1"/>
        </p:nvSpPr>
        <p:spPr>
          <a:xfrm>
            <a:off x="9203886" y="6380996"/>
            <a:ext cx="1092258" cy="307777"/>
          </a:xfrm>
          <a:prstGeom prst="rect">
            <a:avLst/>
          </a:prstGeom>
          <a:noFill/>
        </p:spPr>
        <p:txBody>
          <a:bodyPr wrap="square" rtlCol="0">
            <a:spAutoFit/>
          </a:bodyPr>
          <a:lstStyle/>
          <a:p>
            <a:pPr algn="r"/>
            <a:fld id="{50F04A90-85E7-4D72-882E-BDF2FD09703F}" type="slidenum">
              <a:rPr lang="en-US" sz="1400" smtClean="0">
                <a:solidFill>
                  <a:schemeClr val="tx1">
                    <a:lumMod val="50000"/>
                    <a:lumOff val="50000"/>
                  </a:schemeClr>
                </a:solidFill>
              </a:rPr>
              <a:pPr algn="r"/>
              <a:t>‹#›</a:t>
            </a:fld>
            <a:endParaRPr lang="en-US" sz="1400" dirty="0">
              <a:solidFill>
                <a:schemeClr val="tx1">
                  <a:lumMod val="50000"/>
                  <a:lumOff val="50000"/>
                </a:schemeClr>
              </a:solidFill>
            </a:endParaRPr>
          </a:p>
        </p:txBody>
      </p:sp>
      <p:grpSp>
        <p:nvGrpSpPr>
          <p:cNvPr id="6" name="Group 5"/>
          <p:cNvGrpSpPr/>
          <p:nvPr userDrawn="1"/>
        </p:nvGrpSpPr>
        <p:grpSpPr>
          <a:xfrm>
            <a:off x="10399712" y="0"/>
            <a:ext cx="1789113" cy="6858000"/>
            <a:chOff x="0" y="0"/>
            <a:chExt cx="1789113" cy="6858000"/>
          </a:xfrm>
        </p:grpSpPr>
        <p:sp>
          <p:nvSpPr>
            <p:cNvPr id="7" name="Rectangle 2"/>
            <p:cNvSpPr>
              <a:spLocks/>
            </p:cNvSpPr>
            <p:nvPr userDrawn="1"/>
          </p:nvSpPr>
          <p:spPr bwMode="auto">
            <a:xfrm>
              <a:off x="0" y="0"/>
              <a:ext cx="1789113" cy="6858000"/>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8"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163" y="6384925"/>
              <a:ext cx="12192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713617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Orange)">
    <p:bg>
      <p:bgPr>
        <a:solidFill>
          <a:schemeClr val="accent5"/>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1588" y="6249987"/>
            <a:ext cx="12190413" cy="608013"/>
            <a:chOff x="-1588" y="5601493"/>
            <a:chExt cx="12190413" cy="608013"/>
          </a:xfrm>
        </p:grpSpPr>
        <p:sp>
          <p:nvSpPr>
            <p:cNvPr id="8" name="Rectangle 2"/>
            <p:cNvSpPr>
              <a:spLocks/>
            </p:cNvSpPr>
            <p:nvPr userDrawn="1"/>
          </p:nvSpPr>
          <p:spPr bwMode="auto">
            <a:xfrm>
              <a:off x="-1588" y="5601493"/>
              <a:ext cx="12190413" cy="608013"/>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10"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773" y="5752306"/>
              <a:ext cx="12192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10703502" y="6396236"/>
            <a:ext cx="1092258" cy="307777"/>
          </a:xfrm>
          <a:prstGeom prst="rect">
            <a:avLst/>
          </a:prstGeom>
          <a:noFill/>
        </p:spPr>
        <p:txBody>
          <a:bodyPr wrap="square" rtlCol="0">
            <a:spAutoFit/>
          </a:bodyPr>
          <a:lstStyle/>
          <a:p>
            <a:pPr algn="r"/>
            <a:fld id="{50F04A90-85E7-4D72-882E-BDF2FD09703F}" type="slidenum">
              <a:rPr lang="en-US" sz="1400" smtClean="0">
                <a:solidFill>
                  <a:srgbClr val="FFFFFF"/>
                </a:solidFill>
              </a:rPr>
              <a:pPr algn="r"/>
              <a:t>‹#›</a:t>
            </a:fld>
            <a:endParaRPr lang="en-US" sz="1400" dirty="0">
              <a:solidFill>
                <a:srgbClr val="FFFFFF"/>
              </a:solidFill>
            </a:endParaRPr>
          </a:p>
        </p:txBody>
      </p:sp>
    </p:spTree>
    <p:extLst>
      <p:ext uri="{BB962C8B-B14F-4D97-AF65-F5344CB8AC3E}">
        <p14:creationId xmlns:p14="http://schemas.microsoft.com/office/powerpoint/2010/main" val="2911461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Orange)">
    <p:bg>
      <p:bgPr>
        <a:solidFill>
          <a:schemeClr val="accent5"/>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80000"/>
              </a:lnSpc>
              <a:defRPr sz="46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956709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Orang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10793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Sidebar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365760"/>
            <a:ext cx="9656064" cy="615553"/>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0080" y="1371600"/>
            <a:ext cx="9656064" cy="4525963"/>
          </a:xfrm>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9203886" y="6380996"/>
            <a:ext cx="1092258" cy="307777"/>
          </a:xfrm>
          <a:prstGeom prst="rect">
            <a:avLst/>
          </a:prstGeom>
          <a:noFill/>
        </p:spPr>
        <p:txBody>
          <a:bodyPr wrap="square" rtlCol="0">
            <a:spAutoFit/>
          </a:bodyPr>
          <a:lstStyle/>
          <a:p>
            <a:pPr algn="r"/>
            <a:fld id="{50F04A90-85E7-4D72-882E-BDF2FD09703F}" type="slidenum">
              <a:rPr lang="en-US" sz="1400" smtClean="0">
                <a:solidFill>
                  <a:schemeClr val="tx1">
                    <a:lumMod val="50000"/>
                    <a:lumOff val="50000"/>
                  </a:schemeClr>
                </a:solidFill>
              </a:rPr>
              <a:pPr algn="r"/>
              <a:t>‹#›</a:t>
            </a:fld>
            <a:endParaRPr lang="en-US" sz="1400" dirty="0">
              <a:solidFill>
                <a:schemeClr val="tx1">
                  <a:lumMod val="50000"/>
                  <a:lumOff val="50000"/>
                </a:schemeClr>
              </a:solidFill>
            </a:endParaRPr>
          </a:p>
        </p:txBody>
      </p:sp>
      <p:grpSp>
        <p:nvGrpSpPr>
          <p:cNvPr id="7" name="Group 6"/>
          <p:cNvGrpSpPr/>
          <p:nvPr userDrawn="1"/>
        </p:nvGrpSpPr>
        <p:grpSpPr>
          <a:xfrm>
            <a:off x="10399712" y="0"/>
            <a:ext cx="1789113" cy="6858000"/>
            <a:chOff x="0" y="0"/>
            <a:chExt cx="1789113" cy="6858000"/>
          </a:xfrm>
        </p:grpSpPr>
        <p:sp>
          <p:nvSpPr>
            <p:cNvPr id="8" name="Rectangle 2"/>
            <p:cNvSpPr>
              <a:spLocks/>
            </p:cNvSpPr>
            <p:nvPr userDrawn="1"/>
          </p:nvSpPr>
          <p:spPr bwMode="auto">
            <a:xfrm>
              <a:off x="0" y="0"/>
              <a:ext cx="1789113" cy="6858000"/>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9"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163" y="6384925"/>
              <a:ext cx="12192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9522302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Sidebar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365760"/>
            <a:ext cx="9656064" cy="615553"/>
          </a:xfrm>
        </p:spPr>
        <p:txBody>
          <a:bodyPr/>
          <a:lstStyle>
            <a:lvl1pPr>
              <a:defRPr>
                <a:solidFill>
                  <a:schemeClr val="tx1"/>
                </a:solidFill>
              </a:defRPr>
            </a:lvl1pPr>
          </a:lstStyle>
          <a:p>
            <a:r>
              <a:rPr lang="en-US" dirty="0" smtClean="0"/>
              <a:t>Click to edit Master title style</a:t>
            </a:r>
            <a:endParaRPr lang="en-US" dirty="0"/>
          </a:p>
        </p:txBody>
      </p:sp>
      <p:sp>
        <p:nvSpPr>
          <p:cNvPr id="5" name="TextBox 4"/>
          <p:cNvSpPr txBox="1"/>
          <p:nvPr userDrawn="1"/>
        </p:nvSpPr>
        <p:spPr>
          <a:xfrm>
            <a:off x="9203886" y="6380996"/>
            <a:ext cx="1092258" cy="307777"/>
          </a:xfrm>
          <a:prstGeom prst="rect">
            <a:avLst/>
          </a:prstGeom>
          <a:noFill/>
        </p:spPr>
        <p:txBody>
          <a:bodyPr wrap="square" rtlCol="0">
            <a:spAutoFit/>
          </a:bodyPr>
          <a:lstStyle/>
          <a:p>
            <a:pPr algn="r"/>
            <a:fld id="{50F04A90-85E7-4D72-882E-BDF2FD09703F}" type="slidenum">
              <a:rPr lang="en-US" sz="1400" smtClean="0">
                <a:solidFill>
                  <a:schemeClr val="tx1">
                    <a:lumMod val="50000"/>
                    <a:lumOff val="50000"/>
                  </a:schemeClr>
                </a:solidFill>
              </a:rPr>
              <a:pPr algn="r"/>
              <a:t>‹#›</a:t>
            </a:fld>
            <a:endParaRPr lang="en-US" sz="1400" dirty="0">
              <a:solidFill>
                <a:schemeClr val="tx1">
                  <a:lumMod val="50000"/>
                  <a:lumOff val="50000"/>
                </a:schemeClr>
              </a:solidFill>
            </a:endParaRPr>
          </a:p>
        </p:txBody>
      </p:sp>
      <p:grpSp>
        <p:nvGrpSpPr>
          <p:cNvPr id="6" name="Group 5"/>
          <p:cNvGrpSpPr/>
          <p:nvPr userDrawn="1"/>
        </p:nvGrpSpPr>
        <p:grpSpPr>
          <a:xfrm>
            <a:off x="10399712" y="0"/>
            <a:ext cx="1789113" cy="6858000"/>
            <a:chOff x="0" y="0"/>
            <a:chExt cx="1789113" cy="6858000"/>
          </a:xfrm>
        </p:grpSpPr>
        <p:sp>
          <p:nvSpPr>
            <p:cNvPr id="7" name="Rectangle 2"/>
            <p:cNvSpPr>
              <a:spLocks/>
            </p:cNvSpPr>
            <p:nvPr userDrawn="1"/>
          </p:nvSpPr>
          <p:spPr bwMode="auto">
            <a:xfrm>
              <a:off x="0" y="0"/>
              <a:ext cx="1789113" cy="6858000"/>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8"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163" y="6384925"/>
              <a:ext cx="12192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459664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5" name="Group 4"/>
          <p:cNvGrpSpPr/>
          <p:nvPr userDrawn="1"/>
        </p:nvGrpSpPr>
        <p:grpSpPr>
          <a:xfrm>
            <a:off x="-1588" y="6249987"/>
            <a:ext cx="12190413" cy="608013"/>
            <a:chOff x="-1588" y="5601493"/>
            <a:chExt cx="12190413" cy="608013"/>
          </a:xfrm>
        </p:grpSpPr>
        <p:sp>
          <p:nvSpPr>
            <p:cNvPr id="4" name="Rectangle 2"/>
            <p:cNvSpPr>
              <a:spLocks/>
            </p:cNvSpPr>
            <p:nvPr userDrawn="1"/>
          </p:nvSpPr>
          <p:spPr bwMode="auto">
            <a:xfrm>
              <a:off x="-1588" y="5601493"/>
              <a:ext cx="12190413" cy="608013"/>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2051"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773" y="5752306"/>
              <a:ext cx="12192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914162" y="2130426"/>
            <a:ext cx="10360501"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914400" y="3886200"/>
            <a:ext cx="8532178"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86206144"/>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15:guide id="1" pos="576"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no foote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nSpc>
                <a:spcPct val="80000"/>
              </a:lnSpc>
              <a:defRPr sz="4600"/>
            </a:lvl1pPr>
          </a:lstStyle>
          <a:p>
            <a:r>
              <a:rPr lang="en-US" dirty="0" smtClean="0"/>
              <a:t>Click to edit Master title style</a:t>
            </a:r>
            <a:endParaRPr lang="en-US" dirty="0"/>
          </a:p>
        </p:txBody>
      </p:sp>
    </p:spTree>
    <p:extLst>
      <p:ext uri="{BB962C8B-B14F-4D97-AF65-F5344CB8AC3E}">
        <p14:creationId xmlns:p14="http://schemas.microsoft.com/office/powerpoint/2010/main" val="1260008136"/>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large phot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88825" cy="4426665"/>
          </a:xfrm>
        </p:spPr>
        <p:txBody>
          <a:bodyPr/>
          <a:lstStyle/>
          <a:p>
            <a:endParaRPr lang="en-US"/>
          </a:p>
        </p:txBody>
      </p:sp>
      <p:sp>
        <p:nvSpPr>
          <p:cNvPr id="3" name="Title 2"/>
          <p:cNvSpPr>
            <a:spLocks noGrp="1"/>
          </p:cNvSpPr>
          <p:nvPr>
            <p:ph type="title"/>
          </p:nvPr>
        </p:nvSpPr>
        <p:spPr>
          <a:xfrm>
            <a:off x="640080" y="4734441"/>
            <a:ext cx="10908792" cy="615553"/>
          </a:xfrm>
        </p:spPr>
        <p:txBody>
          <a:bodyPr/>
          <a:lstStyle>
            <a:lvl1pPr>
              <a:lnSpc>
                <a:spcPct val="80000"/>
              </a:lnSpc>
              <a:defRPr sz="4600"/>
            </a:lvl1pPr>
          </a:lstStyle>
          <a:p>
            <a:r>
              <a:rPr lang="en-US" dirty="0" smtClean="0"/>
              <a:t>Click to edit Master title style</a:t>
            </a:r>
            <a:endParaRPr lang="en-US" dirty="0"/>
          </a:p>
        </p:txBody>
      </p:sp>
    </p:spTree>
    <p:extLst>
      <p:ext uri="{BB962C8B-B14F-4D97-AF65-F5344CB8AC3E}">
        <p14:creationId xmlns:p14="http://schemas.microsoft.com/office/powerpoint/2010/main" val="2670078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1588" y="6249987"/>
            <a:ext cx="12190413" cy="608013"/>
            <a:chOff x="-1588" y="5601493"/>
            <a:chExt cx="12190413" cy="608013"/>
          </a:xfrm>
        </p:grpSpPr>
        <p:sp>
          <p:nvSpPr>
            <p:cNvPr id="8" name="Rectangle 2"/>
            <p:cNvSpPr>
              <a:spLocks/>
            </p:cNvSpPr>
            <p:nvPr userDrawn="1"/>
          </p:nvSpPr>
          <p:spPr bwMode="auto">
            <a:xfrm>
              <a:off x="-1588" y="5601493"/>
              <a:ext cx="12190413" cy="608013"/>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10"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773" y="5752306"/>
              <a:ext cx="12192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10703502" y="6396236"/>
            <a:ext cx="1092258" cy="307777"/>
          </a:xfrm>
          <a:prstGeom prst="rect">
            <a:avLst/>
          </a:prstGeom>
          <a:noFill/>
        </p:spPr>
        <p:txBody>
          <a:bodyPr wrap="square" rtlCol="0">
            <a:spAutoFit/>
          </a:bodyPr>
          <a:lstStyle/>
          <a:p>
            <a:pPr algn="r"/>
            <a:fld id="{50F04A90-85E7-4D72-882E-BDF2FD09703F}" type="slidenum">
              <a:rPr lang="en-US" sz="1400" smtClean="0">
                <a:solidFill>
                  <a:srgbClr val="FFFFFF"/>
                </a:solidFill>
              </a:rPr>
              <a:pPr algn="r"/>
              <a:t>‹#›</a:t>
            </a:fld>
            <a:endParaRPr lang="en-US" sz="1400" dirty="0">
              <a:solidFill>
                <a:srgbClr val="FFFFFF"/>
              </a:solidFill>
            </a:endParaRPr>
          </a:p>
        </p:txBody>
      </p:sp>
    </p:spTree>
    <p:extLst>
      <p:ext uri="{BB962C8B-B14F-4D97-AF65-F5344CB8AC3E}">
        <p14:creationId xmlns:p14="http://schemas.microsoft.com/office/powerpoint/2010/main" val="2546820074"/>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oup 10"/>
          <p:cNvGrpSpPr/>
          <p:nvPr userDrawn="1"/>
        </p:nvGrpSpPr>
        <p:grpSpPr>
          <a:xfrm>
            <a:off x="-1588" y="6249987"/>
            <a:ext cx="12190413" cy="608013"/>
            <a:chOff x="-1588" y="5601493"/>
            <a:chExt cx="12190413" cy="608013"/>
          </a:xfrm>
        </p:grpSpPr>
        <p:sp>
          <p:nvSpPr>
            <p:cNvPr id="14" name="Rectangle 2"/>
            <p:cNvSpPr>
              <a:spLocks/>
            </p:cNvSpPr>
            <p:nvPr userDrawn="1"/>
          </p:nvSpPr>
          <p:spPr bwMode="auto">
            <a:xfrm>
              <a:off x="-1588" y="5601493"/>
              <a:ext cx="12190413" cy="608013"/>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15"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773" y="5752306"/>
              <a:ext cx="12192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Placeholder 2"/>
          <p:cNvSpPr>
            <a:spLocks noGrp="1"/>
          </p:cNvSpPr>
          <p:nvPr>
            <p:ph type="body" idx="1"/>
          </p:nvPr>
        </p:nvSpPr>
        <p:spPr>
          <a:xfrm>
            <a:off x="640080" y="1371600"/>
            <a:ext cx="5385514" cy="454659"/>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40080" y="1859280"/>
            <a:ext cx="5385514" cy="40462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61242" y="1389381"/>
            <a:ext cx="5387630" cy="454659"/>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61242" y="1859280"/>
            <a:ext cx="5387630" cy="40462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Box 11"/>
          <p:cNvSpPr txBox="1"/>
          <p:nvPr userDrawn="1"/>
        </p:nvSpPr>
        <p:spPr>
          <a:xfrm>
            <a:off x="10703502" y="6396236"/>
            <a:ext cx="1092258" cy="307777"/>
          </a:xfrm>
          <a:prstGeom prst="rect">
            <a:avLst/>
          </a:prstGeom>
          <a:noFill/>
        </p:spPr>
        <p:txBody>
          <a:bodyPr wrap="square" rtlCol="0">
            <a:spAutoFit/>
          </a:bodyPr>
          <a:lstStyle/>
          <a:p>
            <a:pPr algn="r"/>
            <a:fld id="{50F04A90-85E7-4D72-882E-BDF2FD09703F}" type="slidenum">
              <a:rPr lang="en-US" sz="1400" smtClean="0">
                <a:solidFill>
                  <a:srgbClr val="FFFFFF"/>
                </a:solidFill>
              </a:rPr>
              <a:pPr algn="r"/>
              <a:t>‹#›</a:t>
            </a:fld>
            <a:endParaRPr lang="en-US" sz="1400" dirty="0">
              <a:solidFill>
                <a:srgbClr val="FFFFFF"/>
              </a:solidFill>
            </a:endParaRPr>
          </a:p>
        </p:txBody>
      </p:sp>
      <p:sp>
        <p:nvSpPr>
          <p:cNvPr id="7" name="Title 6"/>
          <p:cNvSpPr>
            <a:spLocks noGrp="1"/>
          </p:cNvSpPr>
          <p:nvPr>
            <p:ph type="title"/>
          </p:nvPr>
        </p:nvSpPr>
        <p:spPr>
          <a:xfrm>
            <a:off x="640080" y="365760"/>
            <a:ext cx="10908792" cy="61555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12369566"/>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p:cNvGrpSpPr/>
          <p:nvPr userDrawn="1"/>
        </p:nvGrpSpPr>
        <p:grpSpPr>
          <a:xfrm>
            <a:off x="-1588" y="6249987"/>
            <a:ext cx="12190413" cy="608013"/>
            <a:chOff x="-1588" y="5601493"/>
            <a:chExt cx="12190413" cy="608013"/>
          </a:xfrm>
        </p:grpSpPr>
        <p:sp>
          <p:nvSpPr>
            <p:cNvPr id="7" name="Rectangle 2"/>
            <p:cNvSpPr>
              <a:spLocks/>
            </p:cNvSpPr>
            <p:nvPr userDrawn="1"/>
          </p:nvSpPr>
          <p:spPr bwMode="auto">
            <a:xfrm>
              <a:off x="-1588" y="5601493"/>
              <a:ext cx="12190413" cy="608013"/>
            </a:xfrm>
            <a:prstGeom prst="rect">
              <a:avLst/>
            </a:prstGeom>
            <a:gradFill rotWithShape="0">
              <a:gsLst>
                <a:gs pos="0">
                  <a:srgbClr val="0078C9"/>
                </a:gs>
                <a:gs pos="100000">
                  <a:srgbClr val="0A58AA"/>
                </a:gs>
              </a:gsLst>
              <a:lin ang="5340000" scaled="1"/>
            </a:gradFill>
            <a:ln>
              <a:noFill/>
            </a:ln>
            <a:extLst>
              <a:ext uri="{91240B29-F687-4F45-9708-019B960494DF}">
                <a14:hiddenLine xmlns:a14="http://schemas.microsoft.com/office/drawing/2010/main" w="25400">
                  <a:solidFill>
                    <a:schemeClr val="tx1"/>
                  </a:solid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10"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5773" y="5752306"/>
              <a:ext cx="12192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userDrawn="1"/>
        </p:nvSpPr>
        <p:spPr>
          <a:xfrm>
            <a:off x="10703502" y="6396236"/>
            <a:ext cx="1092258" cy="307777"/>
          </a:xfrm>
          <a:prstGeom prst="rect">
            <a:avLst/>
          </a:prstGeom>
          <a:noFill/>
        </p:spPr>
        <p:txBody>
          <a:bodyPr wrap="square" rtlCol="0">
            <a:spAutoFit/>
          </a:bodyPr>
          <a:lstStyle/>
          <a:p>
            <a:pPr algn="r"/>
            <a:fld id="{50F04A90-85E7-4D72-882E-BDF2FD09703F}" type="slidenum">
              <a:rPr lang="en-US" sz="1400" smtClean="0">
                <a:solidFill>
                  <a:srgbClr val="FFFFFF"/>
                </a:solidFill>
              </a:rPr>
              <a:pPr algn="r"/>
              <a:t>‹#›</a:t>
            </a:fld>
            <a:endParaRPr lang="en-US" sz="1400" dirty="0">
              <a:solidFill>
                <a:srgbClr val="FFFFFF"/>
              </a:solidFill>
            </a:endParaRPr>
          </a:p>
        </p:txBody>
      </p:sp>
      <p:sp>
        <p:nvSpPr>
          <p:cNvPr id="3" name="Title 2"/>
          <p:cNvSpPr>
            <a:spLocks noGrp="1"/>
          </p:cNvSpPr>
          <p:nvPr>
            <p:ph type="title"/>
          </p:nvPr>
        </p:nvSpPr>
        <p:spPr/>
        <p:txBody>
          <a:bodyPr/>
          <a:lstStyle>
            <a:lvl1pPr>
              <a:lnSpc>
                <a:spcPct val="80000"/>
              </a:lnSpc>
              <a:defRPr sz="4600"/>
            </a:lvl1pPr>
          </a:lstStyle>
          <a:p>
            <a:r>
              <a:rPr lang="en-US" dirty="0" smtClean="0"/>
              <a:t>Click to edit Master title style</a:t>
            </a:r>
            <a:endParaRPr lang="en-US" dirty="0"/>
          </a:p>
        </p:txBody>
      </p:sp>
    </p:spTree>
    <p:extLst>
      <p:ext uri="{BB962C8B-B14F-4D97-AF65-F5344CB8AC3E}">
        <p14:creationId xmlns:p14="http://schemas.microsoft.com/office/powerpoint/2010/main" val="2062353757"/>
      </p:ext>
    </p:extLst>
  </p:cSld>
  <p:clrMapOvr>
    <a:masterClrMapping/>
  </p:clrMapOvr>
  <p:transition>
    <p:fade/>
  </p:transition>
  <p:timing>
    <p:tnLst>
      <p:par>
        <p:cTn id="1" dur="indefinite" restart="never" nodeType="tmRoot"/>
      </p:par>
    </p:tnLst>
  </p:timing>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65760"/>
            <a:ext cx="10908792" cy="615553"/>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40080" y="1371600"/>
            <a:ext cx="10908792"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1740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49" r:id="rId4"/>
    <p:sldLayoutId id="2147483690" r:id="rId5"/>
    <p:sldLayoutId id="2147483689" r:id="rId6"/>
    <p:sldLayoutId id="2147483650" r:id="rId7"/>
    <p:sldLayoutId id="2147483653" r:id="rId8"/>
    <p:sldLayoutId id="2147483654" r:id="rId9"/>
    <p:sldLayoutId id="2147483655" r:id="rId10"/>
    <p:sldLayoutId id="2147483674" r:id="rId11"/>
    <p:sldLayoutId id="2147483680" r:id="rId12"/>
    <p:sldLayoutId id="2147483659" r:id="rId13"/>
    <p:sldLayoutId id="2147483664" r:id="rId14"/>
    <p:sldLayoutId id="2147483669" r:id="rId15"/>
    <p:sldLayoutId id="2147483675" r:id="rId16"/>
    <p:sldLayoutId id="2147483681" r:id="rId17"/>
    <p:sldLayoutId id="2147483660" r:id="rId18"/>
    <p:sldLayoutId id="2147483665" r:id="rId19"/>
    <p:sldLayoutId id="2147483670" r:id="rId20"/>
    <p:sldLayoutId id="2147483676" r:id="rId21"/>
    <p:sldLayoutId id="2147483682" r:id="rId22"/>
    <p:sldLayoutId id="2147483686" r:id="rId23"/>
    <p:sldLayoutId id="2147483687" r:id="rId24"/>
    <p:sldLayoutId id="2147483661" r:id="rId25"/>
    <p:sldLayoutId id="2147483666" r:id="rId26"/>
    <p:sldLayoutId id="2147483671" r:id="rId27"/>
    <p:sldLayoutId id="2147483677" r:id="rId28"/>
    <p:sldLayoutId id="2147483683" r:id="rId29"/>
    <p:sldLayoutId id="2147483662" r:id="rId30"/>
    <p:sldLayoutId id="2147483667" r:id="rId31"/>
    <p:sldLayoutId id="2147483672" r:id="rId32"/>
    <p:sldLayoutId id="2147483678" r:id="rId33"/>
    <p:sldLayoutId id="2147483684" r:id="rId34"/>
    <p:sldLayoutId id="2147483663" r:id="rId35"/>
    <p:sldLayoutId id="2147483668" r:id="rId36"/>
    <p:sldLayoutId id="2147483673" r:id="rId37"/>
    <p:sldLayoutId id="2147483679" r:id="rId38"/>
    <p:sldLayoutId id="2147483685" r:id="rId39"/>
  </p:sldLayoutIdLst>
  <p:transition>
    <p:fade/>
  </p:transition>
  <p:timing>
    <p:tnLst>
      <p:par>
        <p:cTn id="1" dur="indefinite" restart="never" nodeType="tmRoot"/>
      </p:par>
    </p:tnLst>
  </p:timing>
  <p:txStyles>
    <p:titleStyle>
      <a:lvl1pPr algn="l" defTabSz="914400" rtl="0" eaLnBrk="1" latinLnBrk="0" hangingPunct="1">
        <a:spcBef>
          <a:spcPct val="0"/>
        </a:spcBef>
        <a:buNone/>
        <a:defRPr sz="4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39" userDrawn="1">
          <p15:clr>
            <a:srgbClr val="A4A3A4"/>
          </p15:clr>
        </p15:guide>
        <p15:guide id="2" orient="horz" pos="2160" userDrawn="1">
          <p15:clr>
            <a:srgbClr val="A4A3A4"/>
          </p15:clr>
        </p15:guide>
        <p15:guide id="3" orient="horz" pos="221" userDrawn="1">
          <p15:clr>
            <a:srgbClr val="A4A3A4"/>
          </p15:clr>
        </p15:guide>
        <p15:guide id="4" orient="horz" pos="858" userDrawn="1">
          <p15:clr>
            <a:srgbClr val="A4A3A4"/>
          </p15:clr>
        </p15:guide>
        <p15:guide id="5" orient="horz" pos="3720" userDrawn="1">
          <p15:clr>
            <a:srgbClr val="A4A3A4"/>
          </p15:clr>
        </p15:guide>
        <p15:guide id="6" pos="392" userDrawn="1">
          <p15:clr>
            <a:srgbClr val="A4A3A4"/>
          </p15:clr>
        </p15:guide>
        <p15:guide id="7" pos="7286"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7.emf"/><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52072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92825" y="1"/>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13" name="Title 2"/>
          <p:cNvSpPr txBox="1">
            <a:spLocks/>
          </p:cNvSpPr>
          <p:nvPr/>
        </p:nvSpPr>
        <p:spPr>
          <a:xfrm>
            <a:off x="6897005" y="2116939"/>
            <a:ext cx="4676685" cy="2222786"/>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5200" b="1" kern="1200">
                <a:solidFill>
                  <a:schemeClr val="tx1"/>
                </a:solidFill>
                <a:latin typeface="+mj-lt"/>
                <a:ea typeface="+mj-ea"/>
                <a:cs typeface="+mj-cs"/>
              </a:defRPr>
            </a:lvl1pPr>
          </a:lstStyle>
          <a:p>
            <a:pPr algn="ctr"/>
            <a:r>
              <a:rPr lang="en-US" sz="4000" dirty="0" smtClean="0">
                <a:solidFill>
                  <a:schemeClr val="bg1"/>
                </a:solidFill>
              </a:rPr>
              <a:t>The problem is</a:t>
            </a:r>
            <a:r>
              <a:rPr lang="en-US" sz="4000" i="1" dirty="0" smtClean="0">
                <a:solidFill>
                  <a:schemeClr val="bg1"/>
                </a:solidFill>
              </a:rPr>
              <a:t> </a:t>
            </a:r>
            <a:r>
              <a:rPr lang="en-US" sz="4000" dirty="0" smtClean="0">
                <a:solidFill>
                  <a:schemeClr val="bg1"/>
                </a:solidFill>
              </a:rPr>
              <a:t>data can only be tracked when travel is booked INSIDE the system. </a:t>
            </a:r>
            <a:endParaRPr lang="en-US" sz="4000" dirty="0">
              <a:solidFill>
                <a:schemeClr val="bg1"/>
              </a:solidFill>
            </a:endParaRPr>
          </a:p>
        </p:txBody>
      </p:sp>
      <p:sp>
        <p:nvSpPr>
          <p:cNvPr id="15" name="Title 2"/>
          <p:cNvSpPr txBox="1">
            <a:spLocks/>
          </p:cNvSpPr>
          <p:nvPr/>
        </p:nvSpPr>
        <p:spPr>
          <a:xfrm>
            <a:off x="569523" y="2116939"/>
            <a:ext cx="5110364" cy="4414994"/>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600" b="1" kern="1200">
                <a:solidFill>
                  <a:schemeClr val="accent1"/>
                </a:solidFill>
                <a:latin typeface="+mj-lt"/>
                <a:ea typeface="+mj-ea"/>
                <a:cs typeface="+mj-cs"/>
              </a:defRPr>
            </a:lvl1pPr>
          </a:lstStyle>
          <a:p>
            <a:pPr algn="ctr"/>
            <a:r>
              <a:rPr lang="en-US" sz="4000" dirty="0" smtClean="0">
                <a:solidFill>
                  <a:schemeClr val="accent5"/>
                </a:solidFill>
              </a:rPr>
              <a:t>The problem isn’t that your travelers are booking OUTSIDE the system.</a:t>
            </a:r>
            <a:endParaRPr lang="en-US" sz="4000" dirty="0">
              <a:solidFill>
                <a:schemeClr val="accent5"/>
              </a:solidFill>
            </a:endParaRPr>
          </a:p>
        </p:txBody>
      </p:sp>
    </p:spTree>
    <p:extLst>
      <p:ext uri="{BB962C8B-B14F-4D97-AF65-F5344CB8AC3E}">
        <p14:creationId xmlns:p14="http://schemas.microsoft.com/office/powerpoint/2010/main" val="14423797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7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p:cNvSpPr/>
          <p:nvPr/>
        </p:nvSpPr>
        <p:spPr>
          <a:xfrm>
            <a:off x="0" y="1305447"/>
            <a:ext cx="12188825" cy="55525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 name="Title 1"/>
          <p:cNvSpPr>
            <a:spLocks noGrp="1"/>
          </p:cNvSpPr>
          <p:nvPr>
            <p:ph type="title"/>
          </p:nvPr>
        </p:nvSpPr>
        <p:spPr/>
        <p:txBody>
          <a:bodyPr/>
          <a:lstStyle/>
          <a:p>
            <a:r>
              <a:rPr lang="en-US" sz="5200" dirty="0" smtClean="0"/>
              <a:t>What could YOU save?</a:t>
            </a:r>
            <a:endParaRPr lang="en-US" sz="5200" dirty="0"/>
          </a:p>
        </p:txBody>
      </p:sp>
      <p:grpSp>
        <p:nvGrpSpPr>
          <p:cNvPr id="248" name="Group 247"/>
          <p:cNvGrpSpPr/>
          <p:nvPr/>
        </p:nvGrpSpPr>
        <p:grpSpPr>
          <a:xfrm>
            <a:off x="1129031" y="1726025"/>
            <a:ext cx="9930763" cy="4796835"/>
            <a:chOff x="1129031" y="1726025"/>
            <a:chExt cx="9930763" cy="4796835"/>
          </a:xfrm>
        </p:grpSpPr>
        <p:grpSp>
          <p:nvGrpSpPr>
            <p:cNvPr id="4" name="Group 3"/>
            <p:cNvGrpSpPr/>
            <p:nvPr/>
          </p:nvGrpSpPr>
          <p:grpSpPr>
            <a:xfrm>
              <a:off x="1129031" y="1726025"/>
              <a:ext cx="9930763" cy="1080575"/>
              <a:chOff x="640080" y="1726025"/>
              <a:chExt cx="11125399" cy="1210564"/>
            </a:xfrm>
          </p:grpSpPr>
          <p:grpSp>
            <p:nvGrpSpPr>
              <p:cNvPr id="10" name="Group 9"/>
              <p:cNvGrpSpPr/>
              <p:nvPr/>
            </p:nvGrpSpPr>
            <p:grpSpPr>
              <a:xfrm>
                <a:off x="640080" y="1726025"/>
                <a:ext cx="1194636" cy="1210564"/>
                <a:chOff x="7847012" y="3187700"/>
                <a:chExt cx="476250" cy="482600"/>
              </a:xfrm>
            </p:grpSpPr>
            <p:sp>
              <p:nvSpPr>
                <p:cNvPr id="26"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0" name="Group 149"/>
              <p:cNvGrpSpPr/>
              <p:nvPr/>
            </p:nvGrpSpPr>
            <p:grpSpPr>
              <a:xfrm>
                <a:off x="2058760" y="1726025"/>
                <a:ext cx="1194636" cy="1210564"/>
                <a:chOff x="7847012" y="3187700"/>
                <a:chExt cx="476250" cy="482600"/>
              </a:xfrm>
            </p:grpSpPr>
            <p:sp>
              <p:nvSpPr>
                <p:cNvPr id="152"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3"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4" name="Group 153"/>
              <p:cNvGrpSpPr/>
              <p:nvPr/>
            </p:nvGrpSpPr>
            <p:grpSpPr>
              <a:xfrm>
                <a:off x="3477440" y="1726025"/>
                <a:ext cx="1194636" cy="1210564"/>
                <a:chOff x="7847012" y="3187700"/>
                <a:chExt cx="476250" cy="482600"/>
              </a:xfrm>
            </p:grpSpPr>
            <p:sp>
              <p:nvSpPr>
                <p:cNvPr id="155"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6"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7" name="Group 156"/>
              <p:cNvGrpSpPr/>
              <p:nvPr/>
            </p:nvGrpSpPr>
            <p:grpSpPr>
              <a:xfrm>
                <a:off x="4896120" y="1726025"/>
                <a:ext cx="1194636" cy="1210564"/>
                <a:chOff x="7847012" y="3187700"/>
                <a:chExt cx="476250" cy="482600"/>
              </a:xfrm>
            </p:grpSpPr>
            <p:sp>
              <p:nvSpPr>
                <p:cNvPr id="158"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9"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0" name="Group 159"/>
              <p:cNvGrpSpPr/>
              <p:nvPr/>
            </p:nvGrpSpPr>
            <p:grpSpPr>
              <a:xfrm>
                <a:off x="6314800" y="1726025"/>
                <a:ext cx="1194636" cy="1210564"/>
                <a:chOff x="7847012" y="3187700"/>
                <a:chExt cx="476250" cy="482600"/>
              </a:xfrm>
            </p:grpSpPr>
            <p:sp>
              <p:nvSpPr>
                <p:cNvPr id="161"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2"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4" name="Group 163"/>
              <p:cNvGrpSpPr/>
              <p:nvPr/>
            </p:nvGrpSpPr>
            <p:grpSpPr>
              <a:xfrm>
                <a:off x="7733480" y="1726025"/>
                <a:ext cx="1194636" cy="1210564"/>
                <a:chOff x="7847012" y="3187700"/>
                <a:chExt cx="476250" cy="482600"/>
              </a:xfrm>
            </p:grpSpPr>
            <p:sp>
              <p:nvSpPr>
                <p:cNvPr id="165"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6"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7" name="Group 166"/>
              <p:cNvGrpSpPr/>
              <p:nvPr/>
            </p:nvGrpSpPr>
            <p:grpSpPr>
              <a:xfrm>
                <a:off x="9152160" y="1726025"/>
                <a:ext cx="1194636" cy="1210564"/>
                <a:chOff x="7847012" y="3187700"/>
                <a:chExt cx="476250" cy="482600"/>
              </a:xfrm>
            </p:grpSpPr>
            <p:sp>
              <p:nvSpPr>
                <p:cNvPr id="168"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9"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0" name="Group 169"/>
              <p:cNvGrpSpPr/>
              <p:nvPr/>
            </p:nvGrpSpPr>
            <p:grpSpPr>
              <a:xfrm>
                <a:off x="10570843" y="1726025"/>
                <a:ext cx="1194636" cy="1210564"/>
                <a:chOff x="7847012" y="3187700"/>
                <a:chExt cx="476250" cy="482600"/>
              </a:xfrm>
            </p:grpSpPr>
            <p:sp>
              <p:nvSpPr>
                <p:cNvPr id="171"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2"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73" name="Group 172"/>
            <p:cNvGrpSpPr/>
            <p:nvPr/>
          </p:nvGrpSpPr>
          <p:grpSpPr>
            <a:xfrm>
              <a:off x="1129031" y="2964778"/>
              <a:ext cx="9930763" cy="1080575"/>
              <a:chOff x="640080" y="1726025"/>
              <a:chExt cx="11125399" cy="1210564"/>
            </a:xfrm>
          </p:grpSpPr>
          <p:grpSp>
            <p:nvGrpSpPr>
              <p:cNvPr id="174" name="Group 173"/>
              <p:cNvGrpSpPr/>
              <p:nvPr/>
            </p:nvGrpSpPr>
            <p:grpSpPr>
              <a:xfrm>
                <a:off x="640080" y="1726025"/>
                <a:ext cx="1194636" cy="1210564"/>
                <a:chOff x="7847012" y="3187700"/>
                <a:chExt cx="476250" cy="482600"/>
              </a:xfrm>
            </p:grpSpPr>
            <p:sp>
              <p:nvSpPr>
                <p:cNvPr id="196"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7"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5" name="Group 174"/>
              <p:cNvGrpSpPr/>
              <p:nvPr/>
            </p:nvGrpSpPr>
            <p:grpSpPr>
              <a:xfrm>
                <a:off x="2058760" y="1726025"/>
                <a:ext cx="1194636" cy="1210564"/>
                <a:chOff x="7847012" y="3187700"/>
                <a:chExt cx="476250" cy="482600"/>
              </a:xfrm>
            </p:grpSpPr>
            <p:sp>
              <p:nvSpPr>
                <p:cNvPr id="194"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5"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6" name="Group 175"/>
              <p:cNvGrpSpPr/>
              <p:nvPr/>
            </p:nvGrpSpPr>
            <p:grpSpPr>
              <a:xfrm>
                <a:off x="3477440" y="1726025"/>
                <a:ext cx="1194636" cy="1210564"/>
                <a:chOff x="7847012" y="3187700"/>
                <a:chExt cx="476250" cy="482600"/>
              </a:xfrm>
            </p:grpSpPr>
            <p:sp>
              <p:nvSpPr>
                <p:cNvPr id="192"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3"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7" name="Group 176"/>
              <p:cNvGrpSpPr/>
              <p:nvPr/>
            </p:nvGrpSpPr>
            <p:grpSpPr>
              <a:xfrm>
                <a:off x="4896120" y="1726025"/>
                <a:ext cx="1194636" cy="1210564"/>
                <a:chOff x="7847012" y="3187700"/>
                <a:chExt cx="476250" cy="482600"/>
              </a:xfrm>
            </p:grpSpPr>
            <p:sp>
              <p:nvSpPr>
                <p:cNvPr id="190"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1"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8" name="Group 177"/>
              <p:cNvGrpSpPr/>
              <p:nvPr/>
            </p:nvGrpSpPr>
            <p:grpSpPr>
              <a:xfrm>
                <a:off x="6314800" y="1726025"/>
                <a:ext cx="1194636" cy="1210564"/>
                <a:chOff x="7847012" y="3187700"/>
                <a:chExt cx="476250" cy="482600"/>
              </a:xfrm>
            </p:grpSpPr>
            <p:sp>
              <p:nvSpPr>
                <p:cNvPr id="188"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9"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9" name="Group 178"/>
              <p:cNvGrpSpPr/>
              <p:nvPr/>
            </p:nvGrpSpPr>
            <p:grpSpPr>
              <a:xfrm>
                <a:off x="7733480" y="1726025"/>
                <a:ext cx="1194636" cy="1210564"/>
                <a:chOff x="7847012" y="3187700"/>
                <a:chExt cx="476250" cy="482600"/>
              </a:xfrm>
            </p:grpSpPr>
            <p:sp>
              <p:nvSpPr>
                <p:cNvPr id="186"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7"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0" name="Group 179"/>
              <p:cNvGrpSpPr/>
              <p:nvPr/>
            </p:nvGrpSpPr>
            <p:grpSpPr>
              <a:xfrm>
                <a:off x="9152160" y="1726025"/>
                <a:ext cx="1194636" cy="1210564"/>
                <a:chOff x="7847012" y="3187700"/>
                <a:chExt cx="476250" cy="482600"/>
              </a:xfrm>
            </p:grpSpPr>
            <p:sp>
              <p:nvSpPr>
                <p:cNvPr id="184"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5"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1" name="Group 180"/>
              <p:cNvGrpSpPr/>
              <p:nvPr/>
            </p:nvGrpSpPr>
            <p:grpSpPr>
              <a:xfrm>
                <a:off x="10570843" y="1726025"/>
                <a:ext cx="1194636" cy="1210564"/>
                <a:chOff x="7847012" y="3187700"/>
                <a:chExt cx="476250" cy="482600"/>
              </a:xfrm>
            </p:grpSpPr>
            <p:sp>
              <p:nvSpPr>
                <p:cNvPr id="182"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3"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98" name="Group 197"/>
            <p:cNvGrpSpPr/>
            <p:nvPr/>
          </p:nvGrpSpPr>
          <p:grpSpPr>
            <a:xfrm>
              <a:off x="1129031" y="4203532"/>
              <a:ext cx="9930763" cy="1080575"/>
              <a:chOff x="640080" y="1726025"/>
              <a:chExt cx="11125399" cy="1210564"/>
            </a:xfrm>
          </p:grpSpPr>
          <p:grpSp>
            <p:nvGrpSpPr>
              <p:cNvPr id="199" name="Group 198"/>
              <p:cNvGrpSpPr/>
              <p:nvPr/>
            </p:nvGrpSpPr>
            <p:grpSpPr>
              <a:xfrm>
                <a:off x="640080" y="1726025"/>
                <a:ext cx="1194636" cy="1210564"/>
                <a:chOff x="7847012" y="3187700"/>
                <a:chExt cx="476250" cy="482600"/>
              </a:xfrm>
            </p:grpSpPr>
            <p:sp>
              <p:nvSpPr>
                <p:cNvPr id="221"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2"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0" name="Group 199"/>
              <p:cNvGrpSpPr/>
              <p:nvPr/>
            </p:nvGrpSpPr>
            <p:grpSpPr>
              <a:xfrm>
                <a:off x="2058760" y="1726025"/>
                <a:ext cx="1194636" cy="1210564"/>
                <a:chOff x="7847012" y="3187700"/>
                <a:chExt cx="476250" cy="482600"/>
              </a:xfrm>
            </p:grpSpPr>
            <p:sp>
              <p:nvSpPr>
                <p:cNvPr id="219"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0"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1" name="Group 200"/>
              <p:cNvGrpSpPr/>
              <p:nvPr/>
            </p:nvGrpSpPr>
            <p:grpSpPr>
              <a:xfrm>
                <a:off x="3477440" y="1726025"/>
                <a:ext cx="1194636" cy="1210564"/>
                <a:chOff x="7847012" y="3187700"/>
                <a:chExt cx="476250" cy="482600"/>
              </a:xfrm>
            </p:grpSpPr>
            <p:sp>
              <p:nvSpPr>
                <p:cNvPr id="217"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8"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2" name="Group 201"/>
              <p:cNvGrpSpPr/>
              <p:nvPr/>
            </p:nvGrpSpPr>
            <p:grpSpPr>
              <a:xfrm>
                <a:off x="4896120" y="1726025"/>
                <a:ext cx="1194636" cy="1210564"/>
                <a:chOff x="7847012" y="3187700"/>
                <a:chExt cx="476250" cy="482600"/>
              </a:xfrm>
            </p:grpSpPr>
            <p:sp>
              <p:nvSpPr>
                <p:cNvPr id="215"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6"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3" name="Group 202"/>
              <p:cNvGrpSpPr/>
              <p:nvPr/>
            </p:nvGrpSpPr>
            <p:grpSpPr>
              <a:xfrm>
                <a:off x="6314800" y="1726025"/>
                <a:ext cx="1194636" cy="1210564"/>
                <a:chOff x="7847012" y="3187700"/>
                <a:chExt cx="476250" cy="482600"/>
              </a:xfrm>
            </p:grpSpPr>
            <p:sp>
              <p:nvSpPr>
                <p:cNvPr id="213"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4"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4" name="Group 203"/>
              <p:cNvGrpSpPr/>
              <p:nvPr/>
            </p:nvGrpSpPr>
            <p:grpSpPr>
              <a:xfrm>
                <a:off x="7733480" y="1726025"/>
                <a:ext cx="1194636" cy="1210564"/>
                <a:chOff x="7847012" y="3187700"/>
                <a:chExt cx="476250" cy="482600"/>
              </a:xfrm>
            </p:grpSpPr>
            <p:sp>
              <p:nvSpPr>
                <p:cNvPr id="211"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2"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5" name="Group 204"/>
              <p:cNvGrpSpPr/>
              <p:nvPr/>
            </p:nvGrpSpPr>
            <p:grpSpPr>
              <a:xfrm>
                <a:off x="9152160" y="1726025"/>
                <a:ext cx="1194636" cy="1210564"/>
                <a:chOff x="7847012" y="3187700"/>
                <a:chExt cx="476250" cy="482600"/>
              </a:xfrm>
            </p:grpSpPr>
            <p:sp>
              <p:nvSpPr>
                <p:cNvPr id="209"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0"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6" name="Group 205"/>
              <p:cNvGrpSpPr/>
              <p:nvPr/>
            </p:nvGrpSpPr>
            <p:grpSpPr>
              <a:xfrm>
                <a:off x="10570843" y="1726025"/>
                <a:ext cx="1194636" cy="1210564"/>
                <a:chOff x="7847012" y="3187700"/>
                <a:chExt cx="476250" cy="482600"/>
              </a:xfrm>
            </p:grpSpPr>
            <p:sp>
              <p:nvSpPr>
                <p:cNvPr id="207"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8"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23" name="Group 222"/>
            <p:cNvGrpSpPr/>
            <p:nvPr/>
          </p:nvGrpSpPr>
          <p:grpSpPr>
            <a:xfrm>
              <a:off x="1129031" y="5442285"/>
              <a:ext cx="9930763" cy="1080575"/>
              <a:chOff x="640080" y="1726025"/>
              <a:chExt cx="11125399" cy="1210564"/>
            </a:xfrm>
          </p:grpSpPr>
          <p:grpSp>
            <p:nvGrpSpPr>
              <p:cNvPr id="224" name="Group 223"/>
              <p:cNvGrpSpPr/>
              <p:nvPr/>
            </p:nvGrpSpPr>
            <p:grpSpPr>
              <a:xfrm>
                <a:off x="640080" y="1726025"/>
                <a:ext cx="1194636" cy="1210564"/>
                <a:chOff x="7847012" y="3187700"/>
                <a:chExt cx="476250" cy="482600"/>
              </a:xfrm>
            </p:grpSpPr>
            <p:sp>
              <p:nvSpPr>
                <p:cNvPr id="246"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7"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224"/>
              <p:cNvGrpSpPr/>
              <p:nvPr/>
            </p:nvGrpSpPr>
            <p:grpSpPr>
              <a:xfrm>
                <a:off x="2058760" y="1726025"/>
                <a:ext cx="1194636" cy="1210564"/>
                <a:chOff x="7847012" y="3187700"/>
                <a:chExt cx="476250" cy="482600"/>
              </a:xfrm>
            </p:grpSpPr>
            <p:sp>
              <p:nvSpPr>
                <p:cNvPr id="244"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5"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6" name="Group 225"/>
              <p:cNvGrpSpPr/>
              <p:nvPr/>
            </p:nvGrpSpPr>
            <p:grpSpPr>
              <a:xfrm>
                <a:off x="3477440" y="1726025"/>
                <a:ext cx="1194636" cy="1210564"/>
                <a:chOff x="7847012" y="3187700"/>
                <a:chExt cx="476250" cy="482600"/>
              </a:xfrm>
            </p:grpSpPr>
            <p:sp>
              <p:nvSpPr>
                <p:cNvPr id="242"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3"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7" name="Group 226"/>
              <p:cNvGrpSpPr/>
              <p:nvPr/>
            </p:nvGrpSpPr>
            <p:grpSpPr>
              <a:xfrm>
                <a:off x="4896120" y="1726025"/>
                <a:ext cx="1194636" cy="1210564"/>
                <a:chOff x="7847012" y="3187700"/>
                <a:chExt cx="476250" cy="482600"/>
              </a:xfrm>
            </p:grpSpPr>
            <p:sp>
              <p:nvSpPr>
                <p:cNvPr id="240"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1"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8" name="Group 227"/>
              <p:cNvGrpSpPr/>
              <p:nvPr/>
            </p:nvGrpSpPr>
            <p:grpSpPr>
              <a:xfrm>
                <a:off x="6314800" y="1726025"/>
                <a:ext cx="1194636" cy="1210564"/>
                <a:chOff x="7847012" y="3187700"/>
                <a:chExt cx="476250" cy="482600"/>
              </a:xfrm>
            </p:grpSpPr>
            <p:sp>
              <p:nvSpPr>
                <p:cNvPr id="238"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9"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9" name="Group 228"/>
              <p:cNvGrpSpPr/>
              <p:nvPr/>
            </p:nvGrpSpPr>
            <p:grpSpPr>
              <a:xfrm>
                <a:off x="7733480" y="1726025"/>
                <a:ext cx="1194636" cy="1210564"/>
                <a:chOff x="7847012" y="3187700"/>
                <a:chExt cx="476250" cy="482600"/>
              </a:xfrm>
            </p:grpSpPr>
            <p:sp>
              <p:nvSpPr>
                <p:cNvPr id="236"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7"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0" name="Group 229"/>
              <p:cNvGrpSpPr/>
              <p:nvPr/>
            </p:nvGrpSpPr>
            <p:grpSpPr>
              <a:xfrm>
                <a:off x="9152160" y="1726025"/>
                <a:ext cx="1194636" cy="1210564"/>
                <a:chOff x="7847012" y="3187700"/>
                <a:chExt cx="476250" cy="482600"/>
              </a:xfrm>
            </p:grpSpPr>
            <p:sp>
              <p:nvSpPr>
                <p:cNvPr id="234"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5"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1" name="Group 230"/>
              <p:cNvGrpSpPr/>
              <p:nvPr/>
            </p:nvGrpSpPr>
            <p:grpSpPr>
              <a:xfrm>
                <a:off x="10570843" y="1726025"/>
                <a:ext cx="1194636" cy="1210564"/>
                <a:chOff x="7847012" y="3187700"/>
                <a:chExt cx="476250" cy="482600"/>
              </a:xfrm>
            </p:grpSpPr>
            <p:sp>
              <p:nvSpPr>
                <p:cNvPr id="232" name="Freeform 84"/>
                <p:cNvSpPr>
                  <a:spLocks/>
                </p:cNvSpPr>
                <p:nvPr/>
              </p:nvSpPr>
              <p:spPr bwMode="auto">
                <a:xfrm>
                  <a:off x="7847012" y="3187700"/>
                  <a:ext cx="476250" cy="482600"/>
                </a:xfrm>
                <a:custGeom>
                  <a:avLst/>
                  <a:gdLst>
                    <a:gd name="T0" fmla="*/ 300 w 300"/>
                    <a:gd name="T1" fmla="*/ 245 h 304"/>
                    <a:gd name="T2" fmla="*/ 243 w 300"/>
                    <a:gd name="T3" fmla="*/ 304 h 304"/>
                    <a:gd name="T4" fmla="*/ 61 w 300"/>
                    <a:gd name="T5" fmla="*/ 304 h 304"/>
                    <a:gd name="T6" fmla="*/ 0 w 300"/>
                    <a:gd name="T7" fmla="*/ 245 h 304"/>
                    <a:gd name="T8" fmla="*/ 0 w 300"/>
                    <a:gd name="T9" fmla="*/ 59 h 304"/>
                    <a:gd name="T10" fmla="*/ 61 w 300"/>
                    <a:gd name="T11" fmla="*/ 0 h 304"/>
                    <a:gd name="T12" fmla="*/ 243 w 300"/>
                    <a:gd name="T13" fmla="*/ 0 h 304"/>
                    <a:gd name="T14" fmla="*/ 300 w 300"/>
                    <a:gd name="T15" fmla="*/ 59 h 304"/>
                    <a:gd name="T16" fmla="*/ 300 w 300"/>
                    <a:gd name="T17" fmla="*/ 24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304">
                      <a:moveTo>
                        <a:pt x="300" y="245"/>
                      </a:moveTo>
                      <a:cubicBezTo>
                        <a:pt x="300" y="279"/>
                        <a:pt x="275" y="304"/>
                        <a:pt x="243" y="304"/>
                      </a:cubicBezTo>
                      <a:cubicBezTo>
                        <a:pt x="61" y="304"/>
                        <a:pt x="61" y="304"/>
                        <a:pt x="61" y="304"/>
                      </a:cubicBezTo>
                      <a:cubicBezTo>
                        <a:pt x="29" y="304"/>
                        <a:pt x="0" y="279"/>
                        <a:pt x="0" y="245"/>
                      </a:cubicBezTo>
                      <a:cubicBezTo>
                        <a:pt x="0" y="59"/>
                        <a:pt x="0" y="59"/>
                        <a:pt x="0" y="59"/>
                      </a:cubicBezTo>
                      <a:cubicBezTo>
                        <a:pt x="0" y="25"/>
                        <a:pt x="29" y="0"/>
                        <a:pt x="61" y="0"/>
                      </a:cubicBezTo>
                      <a:cubicBezTo>
                        <a:pt x="243" y="0"/>
                        <a:pt x="243" y="0"/>
                        <a:pt x="243" y="0"/>
                      </a:cubicBezTo>
                      <a:cubicBezTo>
                        <a:pt x="275" y="0"/>
                        <a:pt x="300" y="25"/>
                        <a:pt x="300" y="59"/>
                      </a:cubicBezTo>
                      <a:lnTo>
                        <a:pt x="300" y="245"/>
                      </a:lnTo>
                      <a:close/>
                    </a:path>
                  </a:pathLst>
                </a:custGeom>
                <a:solidFill>
                  <a:srgbClr val="0078C9"/>
                </a:solidFill>
                <a:ln w="9525">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3" name="Freeform 128"/>
                <p:cNvSpPr>
                  <a:spLocks noEditPoints="1"/>
                </p:cNvSpPr>
                <p:nvPr/>
              </p:nvSpPr>
              <p:spPr bwMode="auto">
                <a:xfrm>
                  <a:off x="7942262" y="3319463"/>
                  <a:ext cx="301625" cy="233363"/>
                </a:xfrm>
                <a:custGeom>
                  <a:avLst/>
                  <a:gdLst>
                    <a:gd name="T0" fmla="*/ 0 w 190"/>
                    <a:gd name="T1" fmla="*/ 147 h 147"/>
                    <a:gd name="T2" fmla="*/ 12 w 190"/>
                    <a:gd name="T3" fmla="*/ 106 h 147"/>
                    <a:gd name="T4" fmla="*/ 36 w 190"/>
                    <a:gd name="T5" fmla="*/ 105 h 147"/>
                    <a:gd name="T6" fmla="*/ 14 w 190"/>
                    <a:gd name="T7" fmla="*/ 94 h 147"/>
                    <a:gd name="T8" fmla="*/ 30 w 190"/>
                    <a:gd name="T9" fmla="*/ 17 h 147"/>
                    <a:gd name="T10" fmla="*/ 14 w 190"/>
                    <a:gd name="T11" fmla="*/ 1 h 147"/>
                    <a:gd name="T12" fmla="*/ 5 w 190"/>
                    <a:gd name="T13" fmla="*/ 43 h 147"/>
                    <a:gd name="T14" fmla="*/ 14 w 190"/>
                    <a:gd name="T15" fmla="*/ 26 h 147"/>
                    <a:gd name="T16" fmla="*/ 30 w 190"/>
                    <a:gd name="T17" fmla="*/ 43 h 147"/>
                    <a:gd name="T18" fmla="*/ 40 w 190"/>
                    <a:gd name="T19" fmla="*/ 1 h 147"/>
                    <a:gd name="T20" fmla="*/ 30 w 190"/>
                    <a:gd name="T21" fmla="*/ 17 h 147"/>
                    <a:gd name="T22" fmla="*/ 34 w 190"/>
                    <a:gd name="T23" fmla="*/ 128 h 147"/>
                    <a:gd name="T24" fmla="*/ 19 w 190"/>
                    <a:gd name="T25" fmla="*/ 113 h 147"/>
                    <a:gd name="T26" fmla="*/ 99 w 190"/>
                    <a:gd name="T27" fmla="*/ 43 h 147"/>
                    <a:gd name="T28" fmla="*/ 109 w 190"/>
                    <a:gd name="T29" fmla="*/ 9 h 147"/>
                    <a:gd name="T30" fmla="*/ 120 w 190"/>
                    <a:gd name="T31" fmla="*/ 1 h 147"/>
                    <a:gd name="T32" fmla="*/ 88 w 190"/>
                    <a:gd name="T33" fmla="*/ 9 h 147"/>
                    <a:gd name="T34" fmla="*/ 99 w 190"/>
                    <a:gd name="T35" fmla="*/ 43 h 147"/>
                    <a:gd name="T36" fmla="*/ 169 w 190"/>
                    <a:gd name="T37" fmla="*/ 35 h 147"/>
                    <a:gd name="T38" fmla="*/ 159 w 190"/>
                    <a:gd name="T39" fmla="*/ 1 h 147"/>
                    <a:gd name="T40" fmla="*/ 185 w 190"/>
                    <a:gd name="T41" fmla="*/ 43 h 147"/>
                    <a:gd name="T42" fmla="*/ 66 w 190"/>
                    <a:gd name="T43" fmla="*/ 44 h 147"/>
                    <a:gd name="T44" fmla="*/ 67 w 190"/>
                    <a:gd name="T45" fmla="*/ 0 h 147"/>
                    <a:gd name="T46" fmla="*/ 66 w 190"/>
                    <a:gd name="T47" fmla="*/ 44 h 147"/>
                    <a:gd name="T48" fmla="*/ 77 w 190"/>
                    <a:gd name="T49" fmla="*/ 22 h 147"/>
                    <a:gd name="T50" fmla="*/ 56 w 190"/>
                    <a:gd name="T51" fmla="*/ 22 h 147"/>
                    <a:gd name="T52" fmla="*/ 61 w 190"/>
                    <a:gd name="T53" fmla="*/ 129 h 147"/>
                    <a:gd name="T54" fmla="*/ 79 w 190"/>
                    <a:gd name="T55" fmla="*/ 111 h 147"/>
                    <a:gd name="T56" fmla="*/ 61 w 190"/>
                    <a:gd name="T57" fmla="*/ 129 h 147"/>
                    <a:gd name="T58" fmla="*/ 154 w 190"/>
                    <a:gd name="T59" fmla="*/ 94 h 147"/>
                    <a:gd name="T60" fmla="*/ 177 w 190"/>
                    <a:gd name="T61" fmla="*/ 105 h 147"/>
                    <a:gd name="T62" fmla="*/ 179 w 190"/>
                    <a:gd name="T63" fmla="*/ 147 h 147"/>
                    <a:gd name="T64" fmla="*/ 190 w 190"/>
                    <a:gd name="T65" fmla="*/ 106 h 147"/>
                    <a:gd name="T66" fmla="*/ 111 w 190"/>
                    <a:gd name="T67" fmla="*/ 101 h 147"/>
                    <a:gd name="T68" fmla="*/ 129 w 190"/>
                    <a:gd name="T69" fmla="*/ 83 h 147"/>
                    <a:gd name="T70" fmla="*/ 111 w 190"/>
                    <a:gd name="T71" fmla="*/ 101 h 147"/>
                    <a:gd name="T72" fmla="*/ 151 w 190"/>
                    <a:gd name="T73" fmla="*/ 25 h 147"/>
                    <a:gd name="T74" fmla="*/ 135 w 190"/>
                    <a:gd name="T75" fmla="*/ 18 h 147"/>
                    <a:gd name="T76" fmla="*/ 152 w 190"/>
                    <a:gd name="T77" fmla="*/ 9 h 147"/>
                    <a:gd name="T78" fmla="*/ 126 w 190"/>
                    <a:gd name="T79" fmla="*/ 1 h 147"/>
                    <a:gd name="T80" fmla="*/ 153 w 190"/>
                    <a:gd name="T81" fmla="*/ 43 h 147"/>
                    <a:gd name="T82" fmla="*/ 135 w 190"/>
                    <a:gd name="T83" fmla="*/ 35 h 147"/>
                    <a:gd name="T84" fmla="*/ 61 w 190"/>
                    <a:gd name="T85" fmla="*/ 101 h 147"/>
                    <a:gd name="T86" fmla="*/ 79 w 190"/>
                    <a:gd name="T87" fmla="*/ 83 h 147"/>
                    <a:gd name="T88" fmla="*/ 61 w 190"/>
                    <a:gd name="T89" fmla="*/ 101 h 147"/>
                    <a:gd name="T90" fmla="*/ 171 w 190"/>
                    <a:gd name="T91" fmla="*/ 128 h 147"/>
                    <a:gd name="T92" fmla="*/ 156 w 190"/>
                    <a:gd name="T93" fmla="*/ 113 h 147"/>
                    <a:gd name="T94" fmla="*/ 132 w 190"/>
                    <a:gd name="T95" fmla="*/ 61 h 147"/>
                    <a:gd name="T96" fmla="*/ 41 w 190"/>
                    <a:gd name="T97" fmla="*/ 78 h 147"/>
                    <a:gd name="T98" fmla="*/ 53 w 190"/>
                    <a:gd name="T99" fmla="*/ 147 h 147"/>
                    <a:gd name="T100" fmla="*/ 58 w 190"/>
                    <a:gd name="T101" fmla="*/ 73 h 147"/>
                    <a:gd name="T102" fmla="*/ 137 w 190"/>
                    <a:gd name="T103" fmla="*/ 78 h 147"/>
                    <a:gd name="T104" fmla="*/ 149 w 190"/>
                    <a:gd name="T105" fmla="*/ 147 h 147"/>
                    <a:gd name="T106" fmla="*/ 132 w 190"/>
                    <a:gd name="T107" fmla="*/ 61 h 147"/>
                    <a:gd name="T108" fmla="*/ 129 w 190"/>
                    <a:gd name="T109" fmla="*/ 129 h 147"/>
                    <a:gd name="T110" fmla="*/ 111 w 190"/>
                    <a:gd name="T111" fmla="*/ 111 h 147"/>
                    <a:gd name="T112" fmla="*/ 86 w 190"/>
                    <a:gd name="T113" fmla="*/ 129 h 147"/>
                    <a:gd name="T114" fmla="*/ 104 w 190"/>
                    <a:gd name="T115" fmla="*/ 111 h 147"/>
                    <a:gd name="T116" fmla="*/ 86 w 190"/>
                    <a:gd name="T117" fmla="*/ 129 h 147"/>
                    <a:gd name="T118" fmla="*/ 104 w 190"/>
                    <a:gd name="T119" fmla="*/ 101 h 147"/>
                    <a:gd name="T120" fmla="*/ 86 w 190"/>
                    <a:gd name="T121"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47">
                      <a:moveTo>
                        <a:pt x="0" y="106"/>
                      </a:moveTo>
                      <a:cubicBezTo>
                        <a:pt x="0" y="147"/>
                        <a:pt x="0" y="147"/>
                        <a:pt x="0" y="147"/>
                      </a:cubicBezTo>
                      <a:cubicBezTo>
                        <a:pt x="12" y="147"/>
                        <a:pt x="12" y="147"/>
                        <a:pt x="12" y="147"/>
                      </a:cubicBezTo>
                      <a:cubicBezTo>
                        <a:pt x="12" y="106"/>
                        <a:pt x="12" y="106"/>
                        <a:pt x="12" y="106"/>
                      </a:cubicBezTo>
                      <a:cubicBezTo>
                        <a:pt x="12" y="106"/>
                        <a:pt x="12" y="105"/>
                        <a:pt x="14" y="105"/>
                      </a:cubicBezTo>
                      <a:cubicBezTo>
                        <a:pt x="36" y="105"/>
                        <a:pt x="36" y="105"/>
                        <a:pt x="36" y="105"/>
                      </a:cubicBezTo>
                      <a:cubicBezTo>
                        <a:pt x="36" y="94"/>
                        <a:pt x="36" y="94"/>
                        <a:pt x="36" y="94"/>
                      </a:cubicBezTo>
                      <a:cubicBezTo>
                        <a:pt x="14" y="94"/>
                        <a:pt x="14" y="94"/>
                        <a:pt x="14" y="94"/>
                      </a:cubicBezTo>
                      <a:cubicBezTo>
                        <a:pt x="6" y="94"/>
                        <a:pt x="0" y="99"/>
                        <a:pt x="0" y="106"/>
                      </a:cubicBezTo>
                      <a:close/>
                      <a:moveTo>
                        <a:pt x="30" y="17"/>
                      </a:moveTo>
                      <a:cubicBezTo>
                        <a:pt x="14" y="17"/>
                        <a:pt x="14" y="17"/>
                        <a:pt x="14" y="17"/>
                      </a:cubicBezTo>
                      <a:cubicBezTo>
                        <a:pt x="14" y="1"/>
                        <a:pt x="14" y="1"/>
                        <a:pt x="14" y="1"/>
                      </a:cubicBezTo>
                      <a:cubicBezTo>
                        <a:pt x="5" y="1"/>
                        <a:pt x="5" y="1"/>
                        <a:pt x="5" y="1"/>
                      </a:cubicBezTo>
                      <a:cubicBezTo>
                        <a:pt x="5" y="43"/>
                        <a:pt x="5" y="43"/>
                        <a:pt x="5" y="43"/>
                      </a:cubicBezTo>
                      <a:cubicBezTo>
                        <a:pt x="14" y="43"/>
                        <a:pt x="14" y="43"/>
                        <a:pt x="14" y="43"/>
                      </a:cubicBezTo>
                      <a:cubicBezTo>
                        <a:pt x="14" y="26"/>
                        <a:pt x="14" y="26"/>
                        <a:pt x="14" y="26"/>
                      </a:cubicBezTo>
                      <a:cubicBezTo>
                        <a:pt x="30" y="26"/>
                        <a:pt x="30" y="26"/>
                        <a:pt x="30" y="26"/>
                      </a:cubicBezTo>
                      <a:cubicBezTo>
                        <a:pt x="30" y="43"/>
                        <a:pt x="30" y="43"/>
                        <a:pt x="30" y="43"/>
                      </a:cubicBezTo>
                      <a:cubicBezTo>
                        <a:pt x="40" y="43"/>
                        <a:pt x="40" y="43"/>
                        <a:pt x="40" y="43"/>
                      </a:cubicBezTo>
                      <a:cubicBezTo>
                        <a:pt x="40" y="1"/>
                        <a:pt x="40" y="1"/>
                        <a:pt x="40" y="1"/>
                      </a:cubicBezTo>
                      <a:cubicBezTo>
                        <a:pt x="30" y="1"/>
                        <a:pt x="30" y="1"/>
                        <a:pt x="30" y="1"/>
                      </a:cubicBezTo>
                      <a:lnTo>
                        <a:pt x="30" y="17"/>
                      </a:lnTo>
                      <a:close/>
                      <a:moveTo>
                        <a:pt x="19" y="128"/>
                      </a:moveTo>
                      <a:cubicBezTo>
                        <a:pt x="34" y="128"/>
                        <a:pt x="34" y="128"/>
                        <a:pt x="34" y="128"/>
                      </a:cubicBezTo>
                      <a:cubicBezTo>
                        <a:pt x="34" y="113"/>
                        <a:pt x="34" y="113"/>
                        <a:pt x="34" y="113"/>
                      </a:cubicBezTo>
                      <a:cubicBezTo>
                        <a:pt x="19" y="113"/>
                        <a:pt x="19" y="113"/>
                        <a:pt x="19" y="113"/>
                      </a:cubicBezTo>
                      <a:lnTo>
                        <a:pt x="19" y="128"/>
                      </a:lnTo>
                      <a:close/>
                      <a:moveTo>
                        <a:pt x="99" y="43"/>
                      </a:moveTo>
                      <a:cubicBezTo>
                        <a:pt x="109" y="43"/>
                        <a:pt x="109" y="43"/>
                        <a:pt x="109" y="43"/>
                      </a:cubicBezTo>
                      <a:cubicBezTo>
                        <a:pt x="109" y="9"/>
                        <a:pt x="109" y="9"/>
                        <a:pt x="109" y="9"/>
                      </a:cubicBezTo>
                      <a:cubicBezTo>
                        <a:pt x="120" y="9"/>
                        <a:pt x="120" y="9"/>
                        <a:pt x="120" y="9"/>
                      </a:cubicBezTo>
                      <a:cubicBezTo>
                        <a:pt x="120" y="1"/>
                        <a:pt x="120" y="1"/>
                        <a:pt x="120" y="1"/>
                      </a:cubicBezTo>
                      <a:cubicBezTo>
                        <a:pt x="88" y="1"/>
                        <a:pt x="88" y="1"/>
                        <a:pt x="88" y="1"/>
                      </a:cubicBezTo>
                      <a:cubicBezTo>
                        <a:pt x="88" y="9"/>
                        <a:pt x="88" y="9"/>
                        <a:pt x="88" y="9"/>
                      </a:cubicBezTo>
                      <a:cubicBezTo>
                        <a:pt x="99" y="9"/>
                        <a:pt x="99" y="9"/>
                        <a:pt x="99" y="9"/>
                      </a:cubicBezTo>
                      <a:lnTo>
                        <a:pt x="99" y="43"/>
                      </a:lnTo>
                      <a:close/>
                      <a:moveTo>
                        <a:pt x="185" y="35"/>
                      </a:moveTo>
                      <a:cubicBezTo>
                        <a:pt x="169" y="35"/>
                        <a:pt x="169" y="35"/>
                        <a:pt x="169" y="35"/>
                      </a:cubicBezTo>
                      <a:cubicBezTo>
                        <a:pt x="169" y="1"/>
                        <a:pt x="169" y="1"/>
                        <a:pt x="169" y="1"/>
                      </a:cubicBezTo>
                      <a:cubicBezTo>
                        <a:pt x="159" y="1"/>
                        <a:pt x="159" y="1"/>
                        <a:pt x="159" y="1"/>
                      </a:cubicBezTo>
                      <a:cubicBezTo>
                        <a:pt x="159" y="43"/>
                        <a:pt x="159" y="43"/>
                        <a:pt x="159" y="43"/>
                      </a:cubicBezTo>
                      <a:cubicBezTo>
                        <a:pt x="185" y="43"/>
                        <a:pt x="185" y="43"/>
                        <a:pt x="185" y="43"/>
                      </a:cubicBezTo>
                      <a:lnTo>
                        <a:pt x="185" y="35"/>
                      </a:lnTo>
                      <a:close/>
                      <a:moveTo>
                        <a:pt x="66" y="44"/>
                      </a:moveTo>
                      <a:cubicBezTo>
                        <a:pt x="78" y="44"/>
                        <a:pt x="87" y="36"/>
                        <a:pt x="87" y="22"/>
                      </a:cubicBezTo>
                      <a:cubicBezTo>
                        <a:pt x="87" y="10"/>
                        <a:pt x="80" y="0"/>
                        <a:pt x="67" y="0"/>
                      </a:cubicBezTo>
                      <a:cubicBezTo>
                        <a:pt x="54" y="0"/>
                        <a:pt x="46" y="10"/>
                        <a:pt x="46" y="22"/>
                      </a:cubicBezTo>
                      <a:cubicBezTo>
                        <a:pt x="46" y="34"/>
                        <a:pt x="53" y="44"/>
                        <a:pt x="66" y="44"/>
                      </a:cubicBezTo>
                      <a:close/>
                      <a:moveTo>
                        <a:pt x="66" y="8"/>
                      </a:moveTo>
                      <a:cubicBezTo>
                        <a:pt x="73" y="8"/>
                        <a:pt x="77" y="14"/>
                        <a:pt x="77" y="22"/>
                      </a:cubicBezTo>
                      <a:cubicBezTo>
                        <a:pt x="77" y="30"/>
                        <a:pt x="73" y="36"/>
                        <a:pt x="66" y="36"/>
                      </a:cubicBezTo>
                      <a:cubicBezTo>
                        <a:pt x="60" y="36"/>
                        <a:pt x="56" y="31"/>
                        <a:pt x="56" y="22"/>
                      </a:cubicBezTo>
                      <a:cubicBezTo>
                        <a:pt x="56" y="14"/>
                        <a:pt x="60" y="8"/>
                        <a:pt x="66" y="8"/>
                      </a:cubicBezTo>
                      <a:close/>
                      <a:moveTo>
                        <a:pt x="61" y="129"/>
                      </a:moveTo>
                      <a:cubicBezTo>
                        <a:pt x="79" y="129"/>
                        <a:pt x="79" y="129"/>
                        <a:pt x="79" y="129"/>
                      </a:cubicBezTo>
                      <a:cubicBezTo>
                        <a:pt x="79" y="111"/>
                        <a:pt x="79" y="111"/>
                        <a:pt x="79" y="111"/>
                      </a:cubicBezTo>
                      <a:cubicBezTo>
                        <a:pt x="61" y="111"/>
                        <a:pt x="61" y="111"/>
                        <a:pt x="61" y="111"/>
                      </a:cubicBezTo>
                      <a:lnTo>
                        <a:pt x="61" y="129"/>
                      </a:lnTo>
                      <a:close/>
                      <a:moveTo>
                        <a:pt x="177" y="94"/>
                      </a:moveTo>
                      <a:cubicBezTo>
                        <a:pt x="154" y="94"/>
                        <a:pt x="154" y="94"/>
                        <a:pt x="154" y="94"/>
                      </a:cubicBezTo>
                      <a:cubicBezTo>
                        <a:pt x="154" y="105"/>
                        <a:pt x="154" y="105"/>
                        <a:pt x="154" y="105"/>
                      </a:cubicBezTo>
                      <a:cubicBezTo>
                        <a:pt x="177" y="105"/>
                        <a:pt x="177" y="105"/>
                        <a:pt x="177" y="105"/>
                      </a:cubicBezTo>
                      <a:cubicBezTo>
                        <a:pt x="178" y="105"/>
                        <a:pt x="179" y="106"/>
                        <a:pt x="179" y="106"/>
                      </a:cubicBezTo>
                      <a:cubicBezTo>
                        <a:pt x="179" y="147"/>
                        <a:pt x="179" y="147"/>
                        <a:pt x="179" y="147"/>
                      </a:cubicBezTo>
                      <a:cubicBezTo>
                        <a:pt x="190" y="147"/>
                        <a:pt x="190" y="147"/>
                        <a:pt x="190" y="147"/>
                      </a:cubicBezTo>
                      <a:cubicBezTo>
                        <a:pt x="190" y="106"/>
                        <a:pt x="190" y="106"/>
                        <a:pt x="190" y="106"/>
                      </a:cubicBezTo>
                      <a:cubicBezTo>
                        <a:pt x="190" y="99"/>
                        <a:pt x="184" y="94"/>
                        <a:pt x="177" y="94"/>
                      </a:cubicBezTo>
                      <a:close/>
                      <a:moveTo>
                        <a:pt x="111" y="101"/>
                      </a:moveTo>
                      <a:cubicBezTo>
                        <a:pt x="129" y="101"/>
                        <a:pt x="129" y="101"/>
                        <a:pt x="129" y="101"/>
                      </a:cubicBezTo>
                      <a:cubicBezTo>
                        <a:pt x="129" y="83"/>
                        <a:pt x="129" y="83"/>
                        <a:pt x="129" y="83"/>
                      </a:cubicBezTo>
                      <a:cubicBezTo>
                        <a:pt x="111" y="83"/>
                        <a:pt x="111" y="83"/>
                        <a:pt x="111" y="83"/>
                      </a:cubicBezTo>
                      <a:lnTo>
                        <a:pt x="111" y="101"/>
                      </a:lnTo>
                      <a:close/>
                      <a:moveTo>
                        <a:pt x="135" y="25"/>
                      </a:moveTo>
                      <a:cubicBezTo>
                        <a:pt x="151" y="25"/>
                        <a:pt x="151" y="25"/>
                        <a:pt x="151" y="25"/>
                      </a:cubicBezTo>
                      <a:cubicBezTo>
                        <a:pt x="151" y="18"/>
                        <a:pt x="151" y="18"/>
                        <a:pt x="151" y="18"/>
                      </a:cubicBezTo>
                      <a:cubicBezTo>
                        <a:pt x="135" y="18"/>
                        <a:pt x="135" y="18"/>
                        <a:pt x="135" y="18"/>
                      </a:cubicBezTo>
                      <a:cubicBezTo>
                        <a:pt x="135" y="9"/>
                        <a:pt x="135" y="9"/>
                        <a:pt x="135" y="9"/>
                      </a:cubicBezTo>
                      <a:cubicBezTo>
                        <a:pt x="152" y="9"/>
                        <a:pt x="152" y="9"/>
                        <a:pt x="152" y="9"/>
                      </a:cubicBezTo>
                      <a:cubicBezTo>
                        <a:pt x="152" y="1"/>
                        <a:pt x="152" y="1"/>
                        <a:pt x="152" y="1"/>
                      </a:cubicBezTo>
                      <a:cubicBezTo>
                        <a:pt x="126" y="1"/>
                        <a:pt x="126" y="1"/>
                        <a:pt x="126" y="1"/>
                      </a:cubicBezTo>
                      <a:cubicBezTo>
                        <a:pt x="126" y="43"/>
                        <a:pt x="126" y="43"/>
                        <a:pt x="126" y="43"/>
                      </a:cubicBezTo>
                      <a:cubicBezTo>
                        <a:pt x="153" y="43"/>
                        <a:pt x="153" y="43"/>
                        <a:pt x="153" y="43"/>
                      </a:cubicBezTo>
                      <a:cubicBezTo>
                        <a:pt x="153" y="35"/>
                        <a:pt x="153" y="35"/>
                        <a:pt x="153" y="35"/>
                      </a:cubicBezTo>
                      <a:cubicBezTo>
                        <a:pt x="135" y="35"/>
                        <a:pt x="135" y="35"/>
                        <a:pt x="135" y="35"/>
                      </a:cubicBezTo>
                      <a:lnTo>
                        <a:pt x="135" y="25"/>
                      </a:lnTo>
                      <a:close/>
                      <a:moveTo>
                        <a:pt x="61" y="101"/>
                      </a:moveTo>
                      <a:cubicBezTo>
                        <a:pt x="79" y="101"/>
                        <a:pt x="79" y="101"/>
                        <a:pt x="79" y="101"/>
                      </a:cubicBezTo>
                      <a:cubicBezTo>
                        <a:pt x="79" y="83"/>
                        <a:pt x="79" y="83"/>
                        <a:pt x="79" y="83"/>
                      </a:cubicBezTo>
                      <a:cubicBezTo>
                        <a:pt x="61" y="83"/>
                        <a:pt x="61" y="83"/>
                        <a:pt x="61" y="83"/>
                      </a:cubicBezTo>
                      <a:lnTo>
                        <a:pt x="61" y="101"/>
                      </a:lnTo>
                      <a:close/>
                      <a:moveTo>
                        <a:pt x="156" y="128"/>
                      </a:moveTo>
                      <a:cubicBezTo>
                        <a:pt x="171" y="128"/>
                        <a:pt x="171" y="128"/>
                        <a:pt x="171" y="128"/>
                      </a:cubicBezTo>
                      <a:cubicBezTo>
                        <a:pt x="171" y="113"/>
                        <a:pt x="171" y="113"/>
                        <a:pt x="171" y="113"/>
                      </a:cubicBezTo>
                      <a:cubicBezTo>
                        <a:pt x="156" y="113"/>
                        <a:pt x="156" y="113"/>
                        <a:pt x="156" y="113"/>
                      </a:cubicBezTo>
                      <a:lnTo>
                        <a:pt x="156" y="128"/>
                      </a:lnTo>
                      <a:close/>
                      <a:moveTo>
                        <a:pt x="132" y="61"/>
                      </a:moveTo>
                      <a:cubicBezTo>
                        <a:pt x="58" y="61"/>
                        <a:pt x="58" y="61"/>
                        <a:pt x="58" y="61"/>
                      </a:cubicBezTo>
                      <a:cubicBezTo>
                        <a:pt x="49" y="61"/>
                        <a:pt x="41" y="69"/>
                        <a:pt x="41" y="78"/>
                      </a:cubicBezTo>
                      <a:cubicBezTo>
                        <a:pt x="41" y="147"/>
                        <a:pt x="41" y="147"/>
                        <a:pt x="41" y="147"/>
                      </a:cubicBezTo>
                      <a:cubicBezTo>
                        <a:pt x="53" y="147"/>
                        <a:pt x="53" y="147"/>
                        <a:pt x="53" y="147"/>
                      </a:cubicBezTo>
                      <a:cubicBezTo>
                        <a:pt x="53" y="78"/>
                        <a:pt x="53" y="78"/>
                        <a:pt x="53" y="78"/>
                      </a:cubicBezTo>
                      <a:cubicBezTo>
                        <a:pt x="53" y="75"/>
                        <a:pt x="55" y="73"/>
                        <a:pt x="58" y="73"/>
                      </a:cubicBezTo>
                      <a:cubicBezTo>
                        <a:pt x="132" y="73"/>
                        <a:pt x="132" y="73"/>
                        <a:pt x="132" y="73"/>
                      </a:cubicBezTo>
                      <a:cubicBezTo>
                        <a:pt x="135" y="73"/>
                        <a:pt x="137" y="75"/>
                        <a:pt x="137" y="78"/>
                      </a:cubicBezTo>
                      <a:cubicBezTo>
                        <a:pt x="137" y="147"/>
                        <a:pt x="137" y="147"/>
                        <a:pt x="137" y="147"/>
                      </a:cubicBezTo>
                      <a:cubicBezTo>
                        <a:pt x="149" y="147"/>
                        <a:pt x="149" y="147"/>
                        <a:pt x="149" y="147"/>
                      </a:cubicBezTo>
                      <a:cubicBezTo>
                        <a:pt x="149" y="78"/>
                        <a:pt x="149" y="78"/>
                        <a:pt x="149" y="78"/>
                      </a:cubicBezTo>
                      <a:cubicBezTo>
                        <a:pt x="149" y="69"/>
                        <a:pt x="142" y="61"/>
                        <a:pt x="132" y="61"/>
                      </a:cubicBezTo>
                      <a:close/>
                      <a:moveTo>
                        <a:pt x="111" y="129"/>
                      </a:moveTo>
                      <a:cubicBezTo>
                        <a:pt x="129" y="129"/>
                        <a:pt x="129" y="129"/>
                        <a:pt x="129" y="129"/>
                      </a:cubicBezTo>
                      <a:cubicBezTo>
                        <a:pt x="129" y="111"/>
                        <a:pt x="129" y="111"/>
                        <a:pt x="129" y="111"/>
                      </a:cubicBezTo>
                      <a:cubicBezTo>
                        <a:pt x="111" y="111"/>
                        <a:pt x="111" y="111"/>
                        <a:pt x="111" y="111"/>
                      </a:cubicBezTo>
                      <a:lnTo>
                        <a:pt x="111" y="129"/>
                      </a:lnTo>
                      <a:close/>
                      <a:moveTo>
                        <a:pt x="86" y="129"/>
                      </a:moveTo>
                      <a:cubicBezTo>
                        <a:pt x="104" y="129"/>
                        <a:pt x="104" y="129"/>
                        <a:pt x="104" y="129"/>
                      </a:cubicBezTo>
                      <a:cubicBezTo>
                        <a:pt x="104" y="111"/>
                        <a:pt x="104" y="111"/>
                        <a:pt x="104" y="111"/>
                      </a:cubicBezTo>
                      <a:cubicBezTo>
                        <a:pt x="86" y="111"/>
                        <a:pt x="86" y="111"/>
                        <a:pt x="86" y="111"/>
                      </a:cubicBezTo>
                      <a:lnTo>
                        <a:pt x="86" y="129"/>
                      </a:lnTo>
                      <a:close/>
                      <a:moveTo>
                        <a:pt x="86" y="101"/>
                      </a:moveTo>
                      <a:cubicBezTo>
                        <a:pt x="104" y="101"/>
                        <a:pt x="104" y="101"/>
                        <a:pt x="104" y="101"/>
                      </a:cubicBezTo>
                      <a:cubicBezTo>
                        <a:pt x="104" y="83"/>
                        <a:pt x="104" y="83"/>
                        <a:pt x="104" y="83"/>
                      </a:cubicBezTo>
                      <a:cubicBezTo>
                        <a:pt x="86" y="83"/>
                        <a:pt x="86" y="83"/>
                        <a:pt x="86" y="83"/>
                      </a:cubicBezTo>
                      <a:lnTo>
                        <a:pt x="86"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49" name="Rectangle 248"/>
          <p:cNvSpPr/>
          <p:nvPr/>
        </p:nvSpPr>
        <p:spPr>
          <a:xfrm>
            <a:off x="7356528" y="1621692"/>
            <a:ext cx="1230973" cy="1270000"/>
          </a:xfrm>
          <a:prstGeom prst="rect">
            <a:avLst/>
          </a:prstGeom>
          <a:solidFill>
            <a:srgbClr val="D25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50" name="Rectangle 249"/>
          <p:cNvSpPr/>
          <p:nvPr/>
        </p:nvSpPr>
        <p:spPr>
          <a:xfrm>
            <a:off x="6125555" y="2884687"/>
            <a:ext cx="1230973" cy="1270000"/>
          </a:xfrm>
          <a:prstGeom prst="rect">
            <a:avLst/>
          </a:prstGeom>
          <a:solidFill>
            <a:srgbClr val="D25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51" name="Rectangle 250"/>
          <p:cNvSpPr/>
          <p:nvPr/>
        </p:nvSpPr>
        <p:spPr>
          <a:xfrm>
            <a:off x="2301318" y="4119590"/>
            <a:ext cx="1230973" cy="1270000"/>
          </a:xfrm>
          <a:prstGeom prst="rect">
            <a:avLst/>
          </a:prstGeom>
          <a:solidFill>
            <a:srgbClr val="D25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52" name="Rectangle 251"/>
          <p:cNvSpPr/>
          <p:nvPr/>
        </p:nvSpPr>
        <p:spPr>
          <a:xfrm>
            <a:off x="4855502" y="4119590"/>
            <a:ext cx="1230973" cy="1270000"/>
          </a:xfrm>
          <a:prstGeom prst="rect">
            <a:avLst/>
          </a:prstGeom>
          <a:solidFill>
            <a:srgbClr val="D25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53" name="Rectangle 252"/>
          <p:cNvSpPr/>
          <p:nvPr/>
        </p:nvSpPr>
        <p:spPr>
          <a:xfrm>
            <a:off x="9944587" y="4119590"/>
            <a:ext cx="1230973" cy="1270000"/>
          </a:xfrm>
          <a:prstGeom prst="rect">
            <a:avLst/>
          </a:prstGeom>
          <a:solidFill>
            <a:srgbClr val="D25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54" name="Rectangle 253"/>
          <p:cNvSpPr/>
          <p:nvPr/>
        </p:nvSpPr>
        <p:spPr>
          <a:xfrm>
            <a:off x="8672297" y="1604983"/>
            <a:ext cx="1230973" cy="1270000"/>
          </a:xfrm>
          <a:prstGeom prst="rect">
            <a:avLst/>
          </a:prstGeom>
          <a:solidFill>
            <a:srgbClr val="D25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55" name="Rectangle 254"/>
          <p:cNvSpPr/>
          <p:nvPr/>
        </p:nvSpPr>
        <p:spPr>
          <a:xfrm>
            <a:off x="3575262" y="5382491"/>
            <a:ext cx="1230973" cy="1270000"/>
          </a:xfrm>
          <a:prstGeom prst="rect">
            <a:avLst/>
          </a:prstGeom>
          <a:solidFill>
            <a:srgbClr val="D25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56" name="Rectangle 255"/>
          <p:cNvSpPr/>
          <p:nvPr/>
        </p:nvSpPr>
        <p:spPr>
          <a:xfrm>
            <a:off x="8626581" y="5382491"/>
            <a:ext cx="1230973" cy="1270000"/>
          </a:xfrm>
          <a:prstGeom prst="rect">
            <a:avLst/>
          </a:prstGeom>
          <a:solidFill>
            <a:srgbClr val="D25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57" name="Rectangle 256"/>
          <p:cNvSpPr/>
          <p:nvPr/>
        </p:nvSpPr>
        <p:spPr>
          <a:xfrm>
            <a:off x="7419372" y="5382491"/>
            <a:ext cx="1230973" cy="1270000"/>
          </a:xfrm>
          <a:prstGeom prst="rect">
            <a:avLst/>
          </a:prstGeom>
          <a:solidFill>
            <a:srgbClr val="D25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58" name="Rectangle 257"/>
          <p:cNvSpPr/>
          <p:nvPr/>
        </p:nvSpPr>
        <p:spPr>
          <a:xfrm>
            <a:off x="2344289" y="2884687"/>
            <a:ext cx="1230973" cy="1270000"/>
          </a:xfrm>
          <a:prstGeom prst="rect">
            <a:avLst/>
          </a:prstGeom>
          <a:solidFill>
            <a:srgbClr val="D25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59" name="Rectangle 258"/>
          <p:cNvSpPr/>
          <p:nvPr/>
        </p:nvSpPr>
        <p:spPr>
          <a:xfrm>
            <a:off x="3624529" y="1621692"/>
            <a:ext cx="1230973" cy="1270000"/>
          </a:xfrm>
          <a:prstGeom prst="rect">
            <a:avLst/>
          </a:prstGeom>
          <a:solidFill>
            <a:srgbClr val="D25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60" name="Rectangle 259"/>
          <p:cNvSpPr/>
          <p:nvPr/>
        </p:nvSpPr>
        <p:spPr>
          <a:xfrm>
            <a:off x="7397316" y="4098773"/>
            <a:ext cx="1230973" cy="1270000"/>
          </a:xfrm>
          <a:prstGeom prst="rect">
            <a:avLst/>
          </a:prstGeom>
          <a:solidFill>
            <a:srgbClr val="D25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61" name="Rectangle 260"/>
          <p:cNvSpPr/>
          <p:nvPr/>
        </p:nvSpPr>
        <p:spPr>
          <a:xfrm>
            <a:off x="1070345" y="4115841"/>
            <a:ext cx="1230973" cy="1270000"/>
          </a:xfrm>
          <a:prstGeom prst="rect">
            <a:avLst/>
          </a:prstGeom>
          <a:solidFill>
            <a:srgbClr val="D25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Tree>
    <p:extLst>
      <p:ext uri="{BB962C8B-B14F-4D97-AF65-F5344CB8AC3E}">
        <p14:creationId xmlns:p14="http://schemas.microsoft.com/office/powerpoint/2010/main" val="32153738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1000"/>
                                        <p:tgtEl>
                                          <p:spTgt spid="261"/>
                                        </p:tgtEl>
                                        <p:attrNameLst>
                                          <p:attrName>ppt_w</p:attrName>
                                        </p:attrNameLst>
                                      </p:cBhvr>
                                      <p:tavLst>
                                        <p:tav tm="0">
                                          <p:val>
                                            <p:strVal val="ppt_w"/>
                                          </p:val>
                                        </p:tav>
                                        <p:tav tm="100000">
                                          <p:val>
                                            <p:fltVal val="0"/>
                                          </p:val>
                                        </p:tav>
                                      </p:tavLst>
                                    </p:anim>
                                    <p:anim calcmode="lin" valueType="num">
                                      <p:cBhvr>
                                        <p:cTn id="7" dur="1000"/>
                                        <p:tgtEl>
                                          <p:spTgt spid="261"/>
                                        </p:tgtEl>
                                        <p:attrNameLst>
                                          <p:attrName>ppt_h</p:attrName>
                                        </p:attrNameLst>
                                      </p:cBhvr>
                                      <p:tavLst>
                                        <p:tav tm="0">
                                          <p:val>
                                            <p:strVal val="ppt_h"/>
                                          </p:val>
                                        </p:tav>
                                        <p:tav tm="100000">
                                          <p:val>
                                            <p:fltVal val="0"/>
                                          </p:val>
                                        </p:tav>
                                      </p:tavLst>
                                    </p:anim>
                                    <p:animEffect transition="out" filter="fade">
                                      <p:cBhvr>
                                        <p:cTn id="8" dur="1000"/>
                                        <p:tgtEl>
                                          <p:spTgt spid="261"/>
                                        </p:tgtEl>
                                      </p:cBhvr>
                                    </p:animEffect>
                                    <p:set>
                                      <p:cBhvr>
                                        <p:cTn id="9" dur="1" fill="hold">
                                          <p:stCondLst>
                                            <p:cond delay="999"/>
                                          </p:stCondLst>
                                        </p:cTn>
                                        <p:tgtEl>
                                          <p:spTgt spid="261"/>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1000"/>
                                        <p:tgtEl>
                                          <p:spTgt spid="251"/>
                                        </p:tgtEl>
                                        <p:attrNameLst>
                                          <p:attrName>ppt_w</p:attrName>
                                        </p:attrNameLst>
                                      </p:cBhvr>
                                      <p:tavLst>
                                        <p:tav tm="0">
                                          <p:val>
                                            <p:strVal val="ppt_w"/>
                                          </p:val>
                                        </p:tav>
                                        <p:tav tm="100000">
                                          <p:val>
                                            <p:fltVal val="0"/>
                                          </p:val>
                                        </p:tav>
                                      </p:tavLst>
                                    </p:anim>
                                    <p:anim calcmode="lin" valueType="num">
                                      <p:cBhvr>
                                        <p:cTn id="12" dur="1000"/>
                                        <p:tgtEl>
                                          <p:spTgt spid="251"/>
                                        </p:tgtEl>
                                        <p:attrNameLst>
                                          <p:attrName>ppt_h</p:attrName>
                                        </p:attrNameLst>
                                      </p:cBhvr>
                                      <p:tavLst>
                                        <p:tav tm="0">
                                          <p:val>
                                            <p:strVal val="ppt_h"/>
                                          </p:val>
                                        </p:tav>
                                        <p:tav tm="100000">
                                          <p:val>
                                            <p:fltVal val="0"/>
                                          </p:val>
                                        </p:tav>
                                      </p:tavLst>
                                    </p:anim>
                                    <p:animEffect transition="out" filter="fade">
                                      <p:cBhvr>
                                        <p:cTn id="13" dur="1000"/>
                                        <p:tgtEl>
                                          <p:spTgt spid="251"/>
                                        </p:tgtEl>
                                      </p:cBhvr>
                                    </p:animEffect>
                                    <p:set>
                                      <p:cBhvr>
                                        <p:cTn id="14" dur="1" fill="hold">
                                          <p:stCondLst>
                                            <p:cond delay="999"/>
                                          </p:stCondLst>
                                        </p:cTn>
                                        <p:tgtEl>
                                          <p:spTgt spid="251"/>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1000"/>
                                        <p:tgtEl>
                                          <p:spTgt spid="258"/>
                                        </p:tgtEl>
                                        <p:attrNameLst>
                                          <p:attrName>ppt_w</p:attrName>
                                        </p:attrNameLst>
                                      </p:cBhvr>
                                      <p:tavLst>
                                        <p:tav tm="0">
                                          <p:val>
                                            <p:strVal val="ppt_w"/>
                                          </p:val>
                                        </p:tav>
                                        <p:tav tm="100000">
                                          <p:val>
                                            <p:fltVal val="0"/>
                                          </p:val>
                                        </p:tav>
                                      </p:tavLst>
                                    </p:anim>
                                    <p:anim calcmode="lin" valueType="num">
                                      <p:cBhvr>
                                        <p:cTn id="17" dur="1000"/>
                                        <p:tgtEl>
                                          <p:spTgt spid="258"/>
                                        </p:tgtEl>
                                        <p:attrNameLst>
                                          <p:attrName>ppt_h</p:attrName>
                                        </p:attrNameLst>
                                      </p:cBhvr>
                                      <p:tavLst>
                                        <p:tav tm="0">
                                          <p:val>
                                            <p:strVal val="ppt_h"/>
                                          </p:val>
                                        </p:tav>
                                        <p:tav tm="100000">
                                          <p:val>
                                            <p:fltVal val="0"/>
                                          </p:val>
                                        </p:tav>
                                      </p:tavLst>
                                    </p:anim>
                                    <p:animEffect transition="out" filter="fade">
                                      <p:cBhvr>
                                        <p:cTn id="18" dur="1000"/>
                                        <p:tgtEl>
                                          <p:spTgt spid="258"/>
                                        </p:tgtEl>
                                      </p:cBhvr>
                                    </p:animEffect>
                                    <p:set>
                                      <p:cBhvr>
                                        <p:cTn id="19" dur="1" fill="hold">
                                          <p:stCondLst>
                                            <p:cond delay="999"/>
                                          </p:stCondLst>
                                        </p:cTn>
                                        <p:tgtEl>
                                          <p:spTgt spid="258"/>
                                        </p:tgtEl>
                                        <p:attrNameLst>
                                          <p:attrName>style.visibility</p:attrName>
                                        </p:attrNameLst>
                                      </p:cBhvr>
                                      <p:to>
                                        <p:strVal val="hidden"/>
                                      </p:to>
                                    </p:set>
                                  </p:childTnLst>
                                </p:cTn>
                              </p:par>
                              <p:par>
                                <p:cTn id="20" presetID="53" presetClass="exit" presetSubtype="32" fill="hold" grpId="0" nodeType="withEffect">
                                  <p:stCondLst>
                                    <p:cond delay="0"/>
                                  </p:stCondLst>
                                  <p:childTnLst>
                                    <p:anim calcmode="lin" valueType="num">
                                      <p:cBhvr>
                                        <p:cTn id="21" dur="1000"/>
                                        <p:tgtEl>
                                          <p:spTgt spid="259"/>
                                        </p:tgtEl>
                                        <p:attrNameLst>
                                          <p:attrName>ppt_w</p:attrName>
                                        </p:attrNameLst>
                                      </p:cBhvr>
                                      <p:tavLst>
                                        <p:tav tm="0">
                                          <p:val>
                                            <p:strVal val="ppt_w"/>
                                          </p:val>
                                        </p:tav>
                                        <p:tav tm="100000">
                                          <p:val>
                                            <p:fltVal val="0"/>
                                          </p:val>
                                        </p:tav>
                                      </p:tavLst>
                                    </p:anim>
                                    <p:anim calcmode="lin" valueType="num">
                                      <p:cBhvr>
                                        <p:cTn id="22" dur="1000"/>
                                        <p:tgtEl>
                                          <p:spTgt spid="259"/>
                                        </p:tgtEl>
                                        <p:attrNameLst>
                                          <p:attrName>ppt_h</p:attrName>
                                        </p:attrNameLst>
                                      </p:cBhvr>
                                      <p:tavLst>
                                        <p:tav tm="0">
                                          <p:val>
                                            <p:strVal val="ppt_h"/>
                                          </p:val>
                                        </p:tav>
                                        <p:tav tm="100000">
                                          <p:val>
                                            <p:fltVal val="0"/>
                                          </p:val>
                                        </p:tav>
                                      </p:tavLst>
                                    </p:anim>
                                    <p:animEffect transition="out" filter="fade">
                                      <p:cBhvr>
                                        <p:cTn id="23" dur="1000"/>
                                        <p:tgtEl>
                                          <p:spTgt spid="259"/>
                                        </p:tgtEl>
                                      </p:cBhvr>
                                    </p:animEffect>
                                    <p:set>
                                      <p:cBhvr>
                                        <p:cTn id="24" dur="1" fill="hold">
                                          <p:stCondLst>
                                            <p:cond delay="999"/>
                                          </p:stCondLst>
                                        </p:cTn>
                                        <p:tgtEl>
                                          <p:spTgt spid="259"/>
                                        </p:tgtEl>
                                        <p:attrNameLst>
                                          <p:attrName>style.visibility</p:attrName>
                                        </p:attrNameLst>
                                      </p:cBhvr>
                                      <p:to>
                                        <p:strVal val="hidden"/>
                                      </p:to>
                                    </p:set>
                                  </p:childTnLst>
                                </p:cTn>
                              </p:par>
                              <p:par>
                                <p:cTn id="25" presetID="53" presetClass="exit" presetSubtype="32" fill="hold" grpId="0" nodeType="withEffect">
                                  <p:stCondLst>
                                    <p:cond delay="0"/>
                                  </p:stCondLst>
                                  <p:childTnLst>
                                    <p:anim calcmode="lin" valueType="num">
                                      <p:cBhvr>
                                        <p:cTn id="26" dur="1000"/>
                                        <p:tgtEl>
                                          <p:spTgt spid="252"/>
                                        </p:tgtEl>
                                        <p:attrNameLst>
                                          <p:attrName>ppt_w</p:attrName>
                                        </p:attrNameLst>
                                      </p:cBhvr>
                                      <p:tavLst>
                                        <p:tav tm="0">
                                          <p:val>
                                            <p:strVal val="ppt_w"/>
                                          </p:val>
                                        </p:tav>
                                        <p:tav tm="100000">
                                          <p:val>
                                            <p:fltVal val="0"/>
                                          </p:val>
                                        </p:tav>
                                      </p:tavLst>
                                    </p:anim>
                                    <p:anim calcmode="lin" valueType="num">
                                      <p:cBhvr>
                                        <p:cTn id="27" dur="1000"/>
                                        <p:tgtEl>
                                          <p:spTgt spid="252"/>
                                        </p:tgtEl>
                                        <p:attrNameLst>
                                          <p:attrName>ppt_h</p:attrName>
                                        </p:attrNameLst>
                                      </p:cBhvr>
                                      <p:tavLst>
                                        <p:tav tm="0">
                                          <p:val>
                                            <p:strVal val="ppt_h"/>
                                          </p:val>
                                        </p:tav>
                                        <p:tav tm="100000">
                                          <p:val>
                                            <p:fltVal val="0"/>
                                          </p:val>
                                        </p:tav>
                                      </p:tavLst>
                                    </p:anim>
                                    <p:animEffect transition="out" filter="fade">
                                      <p:cBhvr>
                                        <p:cTn id="28" dur="1000"/>
                                        <p:tgtEl>
                                          <p:spTgt spid="252"/>
                                        </p:tgtEl>
                                      </p:cBhvr>
                                    </p:animEffect>
                                    <p:set>
                                      <p:cBhvr>
                                        <p:cTn id="29" dur="1" fill="hold">
                                          <p:stCondLst>
                                            <p:cond delay="999"/>
                                          </p:stCondLst>
                                        </p:cTn>
                                        <p:tgtEl>
                                          <p:spTgt spid="252"/>
                                        </p:tgtEl>
                                        <p:attrNameLst>
                                          <p:attrName>style.visibility</p:attrName>
                                        </p:attrNameLst>
                                      </p:cBhvr>
                                      <p:to>
                                        <p:strVal val="hidden"/>
                                      </p:to>
                                    </p:set>
                                  </p:childTnLst>
                                </p:cTn>
                              </p:par>
                              <p:par>
                                <p:cTn id="30" presetID="53" presetClass="exit" presetSubtype="32" fill="hold" grpId="0" nodeType="withEffect">
                                  <p:stCondLst>
                                    <p:cond delay="0"/>
                                  </p:stCondLst>
                                  <p:childTnLst>
                                    <p:anim calcmode="lin" valueType="num">
                                      <p:cBhvr>
                                        <p:cTn id="31" dur="1000"/>
                                        <p:tgtEl>
                                          <p:spTgt spid="250"/>
                                        </p:tgtEl>
                                        <p:attrNameLst>
                                          <p:attrName>ppt_w</p:attrName>
                                        </p:attrNameLst>
                                      </p:cBhvr>
                                      <p:tavLst>
                                        <p:tav tm="0">
                                          <p:val>
                                            <p:strVal val="ppt_w"/>
                                          </p:val>
                                        </p:tav>
                                        <p:tav tm="100000">
                                          <p:val>
                                            <p:fltVal val="0"/>
                                          </p:val>
                                        </p:tav>
                                      </p:tavLst>
                                    </p:anim>
                                    <p:anim calcmode="lin" valueType="num">
                                      <p:cBhvr>
                                        <p:cTn id="32" dur="1000"/>
                                        <p:tgtEl>
                                          <p:spTgt spid="250"/>
                                        </p:tgtEl>
                                        <p:attrNameLst>
                                          <p:attrName>ppt_h</p:attrName>
                                        </p:attrNameLst>
                                      </p:cBhvr>
                                      <p:tavLst>
                                        <p:tav tm="0">
                                          <p:val>
                                            <p:strVal val="ppt_h"/>
                                          </p:val>
                                        </p:tav>
                                        <p:tav tm="100000">
                                          <p:val>
                                            <p:fltVal val="0"/>
                                          </p:val>
                                        </p:tav>
                                      </p:tavLst>
                                    </p:anim>
                                    <p:animEffect transition="out" filter="fade">
                                      <p:cBhvr>
                                        <p:cTn id="33" dur="1000"/>
                                        <p:tgtEl>
                                          <p:spTgt spid="250"/>
                                        </p:tgtEl>
                                      </p:cBhvr>
                                    </p:animEffect>
                                    <p:set>
                                      <p:cBhvr>
                                        <p:cTn id="34" dur="1" fill="hold">
                                          <p:stCondLst>
                                            <p:cond delay="999"/>
                                          </p:stCondLst>
                                        </p:cTn>
                                        <p:tgtEl>
                                          <p:spTgt spid="250"/>
                                        </p:tgtEl>
                                        <p:attrNameLst>
                                          <p:attrName>style.visibility</p:attrName>
                                        </p:attrNameLst>
                                      </p:cBhvr>
                                      <p:to>
                                        <p:strVal val="hidden"/>
                                      </p:to>
                                    </p:set>
                                  </p:childTnLst>
                                </p:cTn>
                              </p:par>
                              <p:par>
                                <p:cTn id="35" presetID="53" presetClass="exit" presetSubtype="32" fill="hold" grpId="0" nodeType="withEffect">
                                  <p:stCondLst>
                                    <p:cond delay="0"/>
                                  </p:stCondLst>
                                  <p:childTnLst>
                                    <p:anim calcmode="lin" valueType="num">
                                      <p:cBhvr>
                                        <p:cTn id="36" dur="1000"/>
                                        <p:tgtEl>
                                          <p:spTgt spid="249"/>
                                        </p:tgtEl>
                                        <p:attrNameLst>
                                          <p:attrName>ppt_w</p:attrName>
                                        </p:attrNameLst>
                                      </p:cBhvr>
                                      <p:tavLst>
                                        <p:tav tm="0">
                                          <p:val>
                                            <p:strVal val="ppt_w"/>
                                          </p:val>
                                        </p:tav>
                                        <p:tav tm="100000">
                                          <p:val>
                                            <p:fltVal val="0"/>
                                          </p:val>
                                        </p:tav>
                                      </p:tavLst>
                                    </p:anim>
                                    <p:anim calcmode="lin" valueType="num">
                                      <p:cBhvr>
                                        <p:cTn id="37" dur="1000"/>
                                        <p:tgtEl>
                                          <p:spTgt spid="249"/>
                                        </p:tgtEl>
                                        <p:attrNameLst>
                                          <p:attrName>ppt_h</p:attrName>
                                        </p:attrNameLst>
                                      </p:cBhvr>
                                      <p:tavLst>
                                        <p:tav tm="0">
                                          <p:val>
                                            <p:strVal val="ppt_h"/>
                                          </p:val>
                                        </p:tav>
                                        <p:tav tm="100000">
                                          <p:val>
                                            <p:fltVal val="0"/>
                                          </p:val>
                                        </p:tav>
                                      </p:tavLst>
                                    </p:anim>
                                    <p:animEffect transition="out" filter="fade">
                                      <p:cBhvr>
                                        <p:cTn id="38" dur="1000"/>
                                        <p:tgtEl>
                                          <p:spTgt spid="249"/>
                                        </p:tgtEl>
                                      </p:cBhvr>
                                    </p:animEffect>
                                    <p:set>
                                      <p:cBhvr>
                                        <p:cTn id="39" dur="1" fill="hold">
                                          <p:stCondLst>
                                            <p:cond delay="999"/>
                                          </p:stCondLst>
                                        </p:cTn>
                                        <p:tgtEl>
                                          <p:spTgt spid="249"/>
                                        </p:tgtEl>
                                        <p:attrNameLst>
                                          <p:attrName>style.visibility</p:attrName>
                                        </p:attrNameLst>
                                      </p:cBhvr>
                                      <p:to>
                                        <p:strVal val="hidden"/>
                                      </p:to>
                                    </p:set>
                                  </p:childTnLst>
                                </p:cTn>
                              </p:par>
                              <p:par>
                                <p:cTn id="40" presetID="53" presetClass="exit" presetSubtype="32" fill="hold" grpId="0" nodeType="withEffect">
                                  <p:stCondLst>
                                    <p:cond delay="0"/>
                                  </p:stCondLst>
                                  <p:childTnLst>
                                    <p:anim calcmode="lin" valueType="num">
                                      <p:cBhvr>
                                        <p:cTn id="41" dur="1000"/>
                                        <p:tgtEl>
                                          <p:spTgt spid="254"/>
                                        </p:tgtEl>
                                        <p:attrNameLst>
                                          <p:attrName>ppt_w</p:attrName>
                                        </p:attrNameLst>
                                      </p:cBhvr>
                                      <p:tavLst>
                                        <p:tav tm="0">
                                          <p:val>
                                            <p:strVal val="ppt_w"/>
                                          </p:val>
                                        </p:tav>
                                        <p:tav tm="100000">
                                          <p:val>
                                            <p:fltVal val="0"/>
                                          </p:val>
                                        </p:tav>
                                      </p:tavLst>
                                    </p:anim>
                                    <p:anim calcmode="lin" valueType="num">
                                      <p:cBhvr>
                                        <p:cTn id="42" dur="1000"/>
                                        <p:tgtEl>
                                          <p:spTgt spid="254"/>
                                        </p:tgtEl>
                                        <p:attrNameLst>
                                          <p:attrName>ppt_h</p:attrName>
                                        </p:attrNameLst>
                                      </p:cBhvr>
                                      <p:tavLst>
                                        <p:tav tm="0">
                                          <p:val>
                                            <p:strVal val="ppt_h"/>
                                          </p:val>
                                        </p:tav>
                                        <p:tav tm="100000">
                                          <p:val>
                                            <p:fltVal val="0"/>
                                          </p:val>
                                        </p:tav>
                                      </p:tavLst>
                                    </p:anim>
                                    <p:animEffect transition="out" filter="fade">
                                      <p:cBhvr>
                                        <p:cTn id="43" dur="1000"/>
                                        <p:tgtEl>
                                          <p:spTgt spid="254"/>
                                        </p:tgtEl>
                                      </p:cBhvr>
                                    </p:animEffect>
                                    <p:set>
                                      <p:cBhvr>
                                        <p:cTn id="44" dur="1" fill="hold">
                                          <p:stCondLst>
                                            <p:cond delay="999"/>
                                          </p:stCondLst>
                                        </p:cTn>
                                        <p:tgtEl>
                                          <p:spTgt spid="254"/>
                                        </p:tgtEl>
                                        <p:attrNameLst>
                                          <p:attrName>style.visibility</p:attrName>
                                        </p:attrNameLst>
                                      </p:cBhvr>
                                      <p:to>
                                        <p:strVal val="hidden"/>
                                      </p:to>
                                    </p:set>
                                  </p:childTnLst>
                                </p:cTn>
                              </p:par>
                              <p:par>
                                <p:cTn id="45" presetID="53" presetClass="exit" presetSubtype="32" fill="hold" grpId="0" nodeType="withEffect">
                                  <p:stCondLst>
                                    <p:cond delay="0"/>
                                  </p:stCondLst>
                                  <p:childTnLst>
                                    <p:anim calcmode="lin" valueType="num">
                                      <p:cBhvr>
                                        <p:cTn id="46" dur="1000"/>
                                        <p:tgtEl>
                                          <p:spTgt spid="253"/>
                                        </p:tgtEl>
                                        <p:attrNameLst>
                                          <p:attrName>ppt_w</p:attrName>
                                        </p:attrNameLst>
                                      </p:cBhvr>
                                      <p:tavLst>
                                        <p:tav tm="0">
                                          <p:val>
                                            <p:strVal val="ppt_w"/>
                                          </p:val>
                                        </p:tav>
                                        <p:tav tm="100000">
                                          <p:val>
                                            <p:fltVal val="0"/>
                                          </p:val>
                                        </p:tav>
                                      </p:tavLst>
                                    </p:anim>
                                    <p:anim calcmode="lin" valueType="num">
                                      <p:cBhvr>
                                        <p:cTn id="47" dur="1000"/>
                                        <p:tgtEl>
                                          <p:spTgt spid="253"/>
                                        </p:tgtEl>
                                        <p:attrNameLst>
                                          <p:attrName>ppt_h</p:attrName>
                                        </p:attrNameLst>
                                      </p:cBhvr>
                                      <p:tavLst>
                                        <p:tav tm="0">
                                          <p:val>
                                            <p:strVal val="ppt_h"/>
                                          </p:val>
                                        </p:tav>
                                        <p:tav tm="100000">
                                          <p:val>
                                            <p:fltVal val="0"/>
                                          </p:val>
                                        </p:tav>
                                      </p:tavLst>
                                    </p:anim>
                                    <p:animEffect transition="out" filter="fade">
                                      <p:cBhvr>
                                        <p:cTn id="48" dur="1000"/>
                                        <p:tgtEl>
                                          <p:spTgt spid="253"/>
                                        </p:tgtEl>
                                      </p:cBhvr>
                                    </p:animEffect>
                                    <p:set>
                                      <p:cBhvr>
                                        <p:cTn id="49" dur="1" fill="hold">
                                          <p:stCondLst>
                                            <p:cond delay="999"/>
                                          </p:stCondLst>
                                        </p:cTn>
                                        <p:tgtEl>
                                          <p:spTgt spid="253"/>
                                        </p:tgtEl>
                                        <p:attrNameLst>
                                          <p:attrName>style.visibility</p:attrName>
                                        </p:attrNameLst>
                                      </p:cBhvr>
                                      <p:to>
                                        <p:strVal val="hidden"/>
                                      </p:to>
                                    </p:set>
                                  </p:childTnLst>
                                </p:cTn>
                              </p:par>
                              <p:par>
                                <p:cTn id="50" presetID="53" presetClass="exit" presetSubtype="32" fill="hold" grpId="0" nodeType="withEffect">
                                  <p:stCondLst>
                                    <p:cond delay="0"/>
                                  </p:stCondLst>
                                  <p:childTnLst>
                                    <p:anim calcmode="lin" valueType="num">
                                      <p:cBhvr>
                                        <p:cTn id="51" dur="1000"/>
                                        <p:tgtEl>
                                          <p:spTgt spid="260"/>
                                        </p:tgtEl>
                                        <p:attrNameLst>
                                          <p:attrName>ppt_w</p:attrName>
                                        </p:attrNameLst>
                                      </p:cBhvr>
                                      <p:tavLst>
                                        <p:tav tm="0">
                                          <p:val>
                                            <p:strVal val="ppt_w"/>
                                          </p:val>
                                        </p:tav>
                                        <p:tav tm="100000">
                                          <p:val>
                                            <p:fltVal val="0"/>
                                          </p:val>
                                        </p:tav>
                                      </p:tavLst>
                                    </p:anim>
                                    <p:anim calcmode="lin" valueType="num">
                                      <p:cBhvr>
                                        <p:cTn id="52" dur="1000"/>
                                        <p:tgtEl>
                                          <p:spTgt spid="260"/>
                                        </p:tgtEl>
                                        <p:attrNameLst>
                                          <p:attrName>ppt_h</p:attrName>
                                        </p:attrNameLst>
                                      </p:cBhvr>
                                      <p:tavLst>
                                        <p:tav tm="0">
                                          <p:val>
                                            <p:strVal val="ppt_h"/>
                                          </p:val>
                                        </p:tav>
                                        <p:tav tm="100000">
                                          <p:val>
                                            <p:fltVal val="0"/>
                                          </p:val>
                                        </p:tav>
                                      </p:tavLst>
                                    </p:anim>
                                    <p:animEffect transition="out" filter="fade">
                                      <p:cBhvr>
                                        <p:cTn id="53" dur="1000"/>
                                        <p:tgtEl>
                                          <p:spTgt spid="260"/>
                                        </p:tgtEl>
                                      </p:cBhvr>
                                    </p:animEffect>
                                    <p:set>
                                      <p:cBhvr>
                                        <p:cTn id="54" dur="1" fill="hold">
                                          <p:stCondLst>
                                            <p:cond delay="999"/>
                                          </p:stCondLst>
                                        </p:cTn>
                                        <p:tgtEl>
                                          <p:spTgt spid="260"/>
                                        </p:tgtEl>
                                        <p:attrNameLst>
                                          <p:attrName>style.visibility</p:attrName>
                                        </p:attrNameLst>
                                      </p:cBhvr>
                                      <p:to>
                                        <p:strVal val="hidden"/>
                                      </p:to>
                                    </p:set>
                                  </p:childTnLst>
                                </p:cTn>
                              </p:par>
                              <p:par>
                                <p:cTn id="55" presetID="53" presetClass="exit" presetSubtype="32" fill="hold" grpId="0" nodeType="withEffect">
                                  <p:stCondLst>
                                    <p:cond delay="0"/>
                                  </p:stCondLst>
                                  <p:childTnLst>
                                    <p:anim calcmode="lin" valueType="num">
                                      <p:cBhvr>
                                        <p:cTn id="56" dur="1000"/>
                                        <p:tgtEl>
                                          <p:spTgt spid="256"/>
                                        </p:tgtEl>
                                        <p:attrNameLst>
                                          <p:attrName>ppt_w</p:attrName>
                                        </p:attrNameLst>
                                      </p:cBhvr>
                                      <p:tavLst>
                                        <p:tav tm="0">
                                          <p:val>
                                            <p:strVal val="ppt_w"/>
                                          </p:val>
                                        </p:tav>
                                        <p:tav tm="100000">
                                          <p:val>
                                            <p:fltVal val="0"/>
                                          </p:val>
                                        </p:tav>
                                      </p:tavLst>
                                    </p:anim>
                                    <p:anim calcmode="lin" valueType="num">
                                      <p:cBhvr>
                                        <p:cTn id="57" dur="1000"/>
                                        <p:tgtEl>
                                          <p:spTgt spid="256"/>
                                        </p:tgtEl>
                                        <p:attrNameLst>
                                          <p:attrName>ppt_h</p:attrName>
                                        </p:attrNameLst>
                                      </p:cBhvr>
                                      <p:tavLst>
                                        <p:tav tm="0">
                                          <p:val>
                                            <p:strVal val="ppt_h"/>
                                          </p:val>
                                        </p:tav>
                                        <p:tav tm="100000">
                                          <p:val>
                                            <p:fltVal val="0"/>
                                          </p:val>
                                        </p:tav>
                                      </p:tavLst>
                                    </p:anim>
                                    <p:animEffect transition="out" filter="fade">
                                      <p:cBhvr>
                                        <p:cTn id="58" dur="1000"/>
                                        <p:tgtEl>
                                          <p:spTgt spid="256"/>
                                        </p:tgtEl>
                                      </p:cBhvr>
                                    </p:animEffect>
                                    <p:set>
                                      <p:cBhvr>
                                        <p:cTn id="59" dur="1" fill="hold">
                                          <p:stCondLst>
                                            <p:cond delay="999"/>
                                          </p:stCondLst>
                                        </p:cTn>
                                        <p:tgtEl>
                                          <p:spTgt spid="256"/>
                                        </p:tgtEl>
                                        <p:attrNameLst>
                                          <p:attrName>style.visibility</p:attrName>
                                        </p:attrNameLst>
                                      </p:cBhvr>
                                      <p:to>
                                        <p:strVal val="hidden"/>
                                      </p:to>
                                    </p:set>
                                  </p:childTnLst>
                                </p:cTn>
                              </p:par>
                              <p:par>
                                <p:cTn id="60" presetID="53" presetClass="exit" presetSubtype="32" fill="hold" grpId="0" nodeType="withEffect">
                                  <p:stCondLst>
                                    <p:cond delay="0"/>
                                  </p:stCondLst>
                                  <p:childTnLst>
                                    <p:anim calcmode="lin" valueType="num">
                                      <p:cBhvr>
                                        <p:cTn id="61" dur="1000"/>
                                        <p:tgtEl>
                                          <p:spTgt spid="257"/>
                                        </p:tgtEl>
                                        <p:attrNameLst>
                                          <p:attrName>ppt_w</p:attrName>
                                        </p:attrNameLst>
                                      </p:cBhvr>
                                      <p:tavLst>
                                        <p:tav tm="0">
                                          <p:val>
                                            <p:strVal val="ppt_w"/>
                                          </p:val>
                                        </p:tav>
                                        <p:tav tm="100000">
                                          <p:val>
                                            <p:fltVal val="0"/>
                                          </p:val>
                                        </p:tav>
                                      </p:tavLst>
                                    </p:anim>
                                    <p:anim calcmode="lin" valueType="num">
                                      <p:cBhvr>
                                        <p:cTn id="62" dur="1000"/>
                                        <p:tgtEl>
                                          <p:spTgt spid="257"/>
                                        </p:tgtEl>
                                        <p:attrNameLst>
                                          <p:attrName>ppt_h</p:attrName>
                                        </p:attrNameLst>
                                      </p:cBhvr>
                                      <p:tavLst>
                                        <p:tav tm="0">
                                          <p:val>
                                            <p:strVal val="ppt_h"/>
                                          </p:val>
                                        </p:tav>
                                        <p:tav tm="100000">
                                          <p:val>
                                            <p:fltVal val="0"/>
                                          </p:val>
                                        </p:tav>
                                      </p:tavLst>
                                    </p:anim>
                                    <p:animEffect transition="out" filter="fade">
                                      <p:cBhvr>
                                        <p:cTn id="63" dur="1000"/>
                                        <p:tgtEl>
                                          <p:spTgt spid="257"/>
                                        </p:tgtEl>
                                      </p:cBhvr>
                                    </p:animEffect>
                                    <p:set>
                                      <p:cBhvr>
                                        <p:cTn id="64" dur="1" fill="hold">
                                          <p:stCondLst>
                                            <p:cond delay="999"/>
                                          </p:stCondLst>
                                        </p:cTn>
                                        <p:tgtEl>
                                          <p:spTgt spid="257"/>
                                        </p:tgtEl>
                                        <p:attrNameLst>
                                          <p:attrName>style.visibility</p:attrName>
                                        </p:attrNameLst>
                                      </p:cBhvr>
                                      <p:to>
                                        <p:strVal val="hidden"/>
                                      </p:to>
                                    </p:set>
                                  </p:childTnLst>
                                </p:cTn>
                              </p:par>
                              <p:par>
                                <p:cTn id="65" presetID="53" presetClass="exit" presetSubtype="32" fill="hold" grpId="0" nodeType="withEffect">
                                  <p:stCondLst>
                                    <p:cond delay="0"/>
                                  </p:stCondLst>
                                  <p:childTnLst>
                                    <p:anim calcmode="lin" valueType="num">
                                      <p:cBhvr>
                                        <p:cTn id="66" dur="1000"/>
                                        <p:tgtEl>
                                          <p:spTgt spid="255"/>
                                        </p:tgtEl>
                                        <p:attrNameLst>
                                          <p:attrName>ppt_w</p:attrName>
                                        </p:attrNameLst>
                                      </p:cBhvr>
                                      <p:tavLst>
                                        <p:tav tm="0">
                                          <p:val>
                                            <p:strVal val="ppt_w"/>
                                          </p:val>
                                        </p:tav>
                                        <p:tav tm="100000">
                                          <p:val>
                                            <p:fltVal val="0"/>
                                          </p:val>
                                        </p:tav>
                                      </p:tavLst>
                                    </p:anim>
                                    <p:anim calcmode="lin" valueType="num">
                                      <p:cBhvr>
                                        <p:cTn id="67" dur="1000"/>
                                        <p:tgtEl>
                                          <p:spTgt spid="255"/>
                                        </p:tgtEl>
                                        <p:attrNameLst>
                                          <p:attrName>ppt_h</p:attrName>
                                        </p:attrNameLst>
                                      </p:cBhvr>
                                      <p:tavLst>
                                        <p:tav tm="0">
                                          <p:val>
                                            <p:strVal val="ppt_h"/>
                                          </p:val>
                                        </p:tav>
                                        <p:tav tm="100000">
                                          <p:val>
                                            <p:fltVal val="0"/>
                                          </p:val>
                                        </p:tav>
                                      </p:tavLst>
                                    </p:anim>
                                    <p:animEffect transition="out" filter="fade">
                                      <p:cBhvr>
                                        <p:cTn id="68" dur="1000"/>
                                        <p:tgtEl>
                                          <p:spTgt spid="255"/>
                                        </p:tgtEl>
                                      </p:cBhvr>
                                    </p:animEffect>
                                    <p:set>
                                      <p:cBhvr>
                                        <p:cTn id="69" dur="1" fill="hold">
                                          <p:stCondLst>
                                            <p:cond delay="999"/>
                                          </p:stCondLst>
                                        </p:cTn>
                                        <p:tgtEl>
                                          <p:spTgt spid="2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1707444"/>
            <a:ext cx="12188825" cy="51505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pic>
        <p:nvPicPr>
          <p:cNvPr id="10" name="Picture 9" descr="blurry people map.png"/>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38" r="2469" b="15805"/>
          <a:stretch/>
        </p:blipFill>
        <p:spPr>
          <a:xfrm>
            <a:off x="0" y="2064170"/>
            <a:ext cx="12195408" cy="4791685"/>
          </a:xfrm>
          <a:prstGeom prst="rect">
            <a:avLst/>
          </a:prstGeom>
        </p:spPr>
      </p:pic>
      <p:pic>
        <p:nvPicPr>
          <p:cNvPr id="11" name="Picture 10" descr="blurry people focus.png"/>
          <p:cNvPicPr>
            <a:picLocks noChangeAspect="1"/>
          </p:cNvPicPr>
          <p:nvPr/>
        </p:nvPicPr>
        <p:blipFill rotWithShape="1">
          <a:blip r:embed="rId4">
            <a:extLst>
              <a:ext uri="{28A0092B-C50C-407E-A947-70E740481C1C}">
                <a14:useLocalDpi xmlns:a14="http://schemas.microsoft.com/office/drawing/2010/main" val="0"/>
              </a:ext>
            </a:extLst>
          </a:blip>
          <a:srcRect l="6602" t="14179" r="78026" b="55859"/>
          <a:stretch/>
        </p:blipFill>
        <p:spPr>
          <a:xfrm>
            <a:off x="1021703" y="2795599"/>
            <a:ext cx="1405692" cy="1541124"/>
          </a:xfrm>
          <a:prstGeom prst="rect">
            <a:avLst/>
          </a:prstGeom>
        </p:spPr>
      </p:pic>
      <p:pic>
        <p:nvPicPr>
          <p:cNvPr id="13" name="Picture 12" descr="blurry people focus.png"/>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l="73636" t="4351" r="21523" b="72497"/>
          <a:stretch/>
        </p:blipFill>
        <p:spPr>
          <a:xfrm>
            <a:off x="8608027" y="2290111"/>
            <a:ext cx="442662" cy="1190829"/>
          </a:xfrm>
          <a:prstGeom prst="rect">
            <a:avLst/>
          </a:prstGeom>
        </p:spPr>
      </p:pic>
      <p:pic>
        <p:nvPicPr>
          <p:cNvPr id="14" name="Picture 13" descr="blurry people focus.png"/>
          <p:cNvPicPr>
            <a:picLocks noChangeAspect="1"/>
          </p:cNvPicPr>
          <p:nvPr/>
        </p:nvPicPr>
        <p:blipFill rotWithShape="1">
          <a:blip r:embed="rId4">
            <a:extLst>
              <a:ext uri="{28A0092B-C50C-407E-A947-70E740481C1C}">
                <a14:useLocalDpi xmlns:a14="http://schemas.microsoft.com/office/drawing/2010/main" val="0"/>
              </a:ext>
            </a:extLst>
          </a:blip>
          <a:srcRect l="35056" t="7227" r="51594" b="39799"/>
          <a:stretch/>
        </p:blipFill>
        <p:spPr>
          <a:xfrm>
            <a:off x="4759621" y="2438059"/>
            <a:ext cx="1220733" cy="2724706"/>
          </a:xfrm>
          <a:prstGeom prst="rect">
            <a:avLst/>
          </a:prstGeom>
        </p:spPr>
      </p:pic>
      <p:pic>
        <p:nvPicPr>
          <p:cNvPr id="15" name="Picture 14" descr="blurry people focus.png"/>
          <p:cNvPicPr>
            <a:picLocks noChangeAspect="1"/>
          </p:cNvPicPr>
          <p:nvPr/>
        </p:nvPicPr>
        <p:blipFill rotWithShape="1">
          <a:blip r:embed="rId4">
            <a:extLst>
              <a:ext uri="{28A0092B-C50C-407E-A947-70E740481C1C}">
                <a14:useLocalDpi xmlns:a14="http://schemas.microsoft.com/office/drawing/2010/main" val="0"/>
              </a:ext>
            </a:extLst>
          </a:blip>
          <a:srcRect l="48405" t="9384" r="31772" b="48189"/>
          <a:stretch/>
        </p:blipFill>
        <p:spPr>
          <a:xfrm>
            <a:off x="6202305" y="2314768"/>
            <a:ext cx="1812602" cy="2182232"/>
          </a:xfrm>
          <a:prstGeom prst="rect">
            <a:avLst/>
          </a:prstGeom>
        </p:spPr>
      </p:pic>
      <p:pic>
        <p:nvPicPr>
          <p:cNvPr id="16" name="Picture 15" descr="blurry people focus.png"/>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l="46382" t="51812" r="42156" b="15589"/>
          <a:stretch/>
        </p:blipFill>
        <p:spPr>
          <a:xfrm>
            <a:off x="5943362" y="4731251"/>
            <a:ext cx="1048103" cy="1676742"/>
          </a:xfrm>
          <a:prstGeom prst="rect">
            <a:avLst/>
          </a:prstGeom>
        </p:spPr>
      </p:pic>
      <p:pic>
        <p:nvPicPr>
          <p:cNvPr id="17" name="Picture 16" descr="blurry people focus.png"/>
          <p:cNvPicPr>
            <a:picLocks noChangeAspect="1"/>
          </p:cNvPicPr>
          <p:nvPr/>
        </p:nvPicPr>
        <p:blipFill rotWithShape="1">
          <a:blip r:embed="rId4">
            <a:extLst>
              <a:ext uri="{28A0092B-C50C-407E-A947-70E740481C1C}">
                <a14:useLocalDpi xmlns:a14="http://schemas.microsoft.com/office/drawing/2010/main" val="0"/>
              </a:ext>
            </a:extLst>
          </a:blip>
          <a:srcRect l="83069" t="65527" r="13424" b="13732"/>
          <a:stretch/>
        </p:blipFill>
        <p:spPr>
          <a:xfrm>
            <a:off x="10553700" y="5473700"/>
            <a:ext cx="320675" cy="1066801"/>
          </a:xfrm>
          <a:prstGeom prst="rect">
            <a:avLst/>
          </a:prstGeom>
        </p:spPr>
      </p:pic>
      <p:sp>
        <p:nvSpPr>
          <p:cNvPr id="3" name="Title 2"/>
          <p:cNvSpPr>
            <a:spLocks noGrp="1"/>
          </p:cNvSpPr>
          <p:nvPr>
            <p:ph type="title"/>
          </p:nvPr>
        </p:nvSpPr>
        <p:spPr/>
        <p:txBody>
          <a:bodyPr/>
          <a:lstStyle/>
          <a:p>
            <a:r>
              <a:rPr lang="en-US" dirty="0" smtClean="0"/>
              <a:t>See all your people, so you can support them all.</a:t>
            </a:r>
            <a:endParaRPr lang="en-US" dirty="0"/>
          </a:p>
        </p:txBody>
      </p:sp>
      <p:pic>
        <p:nvPicPr>
          <p:cNvPr id="20" name="Picture 19" descr="blurry people focus.png"/>
          <p:cNvPicPr>
            <a:picLocks noChangeAspect="1"/>
          </p:cNvPicPr>
          <p:nvPr/>
        </p:nvPicPr>
        <p:blipFill rotWithShape="1">
          <a:blip r:embed="rId5">
            <a:extLst>
              <a:ext uri="{BEBA8EAE-BF5A-486C-A8C5-ECC9F3942E4B}">
                <a14:imgProps xmlns:a14="http://schemas.microsoft.com/office/drawing/2010/main">
                  <a14:imgLayer r:embed="rId6"/>
                </a14:imgProps>
              </a:ext>
              <a:ext uri="{28A0092B-C50C-407E-A947-70E740481C1C}">
                <a14:useLocalDpi xmlns:a14="http://schemas.microsoft.com/office/drawing/2010/main" val="0"/>
              </a:ext>
            </a:extLst>
          </a:blip>
          <a:srcRect l="68228" t="25369" r="21523" b="43394"/>
          <a:stretch/>
        </p:blipFill>
        <p:spPr>
          <a:xfrm>
            <a:off x="8046058" y="3533398"/>
            <a:ext cx="937129" cy="1606650"/>
          </a:xfrm>
          <a:prstGeom prst="rect">
            <a:avLst/>
          </a:prstGeom>
        </p:spPr>
      </p:pic>
      <p:pic>
        <p:nvPicPr>
          <p:cNvPr id="21" name="Picture 20" descr="blurry people focus.png"/>
          <p:cNvPicPr>
            <a:picLocks noChangeAspect="1"/>
          </p:cNvPicPr>
          <p:nvPr/>
        </p:nvPicPr>
        <p:blipFill rotWithShape="1">
          <a:blip r:embed="rId5">
            <a:extLst>
              <a:ext uri="{BEBA8EAE-BF5A-486C-A8C5-ECC9F3942E4B}">
                <a14:imgProps xmlns:a14="http://schemas.microsoft.com/office/drawing/2010/main">
                  <a14:imgLayer r:embed="rId6"/>
                </a14:imgProps>
              </a:ext>
              <a:ext uri="{28A0092B-C50C-407E-A947-70E740481C1C}">
                <a14:useLocalDpi xmlns:a14="http://schemas.microsoft.com/office/drawing/2010/main" val="0"/>
              </a:ext>
            </a:extLst>
          </a:blip>
          <a:srcRect l="78477" t="46538" r="16657" b="33789"/>
          <a:stretch/>
        </p:blipFill>
        <p:spPr>
          <a:xfrm>
            <a:off x="10137775" y="4272215"/>
            <a:ext cx="444913" cy="1011875"/>
          </a:xfrm>
          <a:prstGeom prst="rect">
            <a:avLst/>
          </a:prstGeom>
        </p:spPr>
      </p:pic>
      <p:pic>
        <p:nvPicPr>
          <p:cNvPr id="22" name="Picture 21" descr="blurry people focus.png"/>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l="86715" t="67379" r="10473" b="14164"/>
          <a:stretch/>
        </p:blipFill>
        <p:spPr>
          <a:xfrm>
            <a:off x="10937875" y="5591175"/>
            <a:ext cx="257175" cy="949326"/>
          </a:xfrm>
          <a:prstGeom prst="rect">
            <a:avLst/>
          </a:prstGeom>
        </p:spPr>
      </p:pic>
      <p:pic>
        <p:nvPicPr>
          <p:cNvPr id="23" name="Picture 22" descr="blurry people focus.png"/>
          <p:cNvPicPr>
            <a:picLocks noChangeAspect="1"/>
          </p:cNvPicPr>
          <p:nvPr/>
        </p:nvPicPr>
        <p:blipFill rotWithShape="1">
          <a:blip r:embed="rId5">
            <a:extLst>
              <a:ext uri="{BEBA8EAE-BF5A-486C-A8C5-ECC9F3942E4B}">
                <a14:imgProps xmlns:a14="http://schemas.microsoft.com/office/drawing/2010/main">
                  <a14:imgLayer r:embed="rId7"/>
                </a14:imgProps>
              </a:ext>
              <a:ext uri="{28A0092B-C50C-407E-A947-70E740481C1C}">
                <a14:useLocalDpi xmlns:a14="http://schemas.microsoft.com/office/drawing/2010/main" val="0"/>
              </a:ext>
            </a:extLst>
          </a:blip>
          <a:srcRect l="87852" t="46537" r="8780" b="32802"/>
          <a:stretch/>
        </p:blipFill>
        <p:spPr>
          <a:xfrm>
            <a:off x="10620375" y="4283353"/>
            <a:ext cx="307975" cy="1062675"/>
          </a:xfrm>
          <a:prstGeom prst="rect">
            <a:avLst/>
          </a:prstGeom>
        </p:spPr>
      </p:pic>
      <p:pic>
        <p:nvPicPr>
          <p:cNvPr id="27" name="Picture 26" descr="blurry people focus.png"/>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l="83069" t="65527" r="13424" b="13732"/>
          <a:stretch/>
        </p:blipFill>
        <p:spPr>
          <a:xfrm>
            <a:off x="4262769" y="1880159"/>
            <a:ext cx="320675" cy="1066801"/>
          </a:xfrm>
          <a:prstGeom prst="rect">
            <a:avLst/>
          </a:prstGeom>
        </p:spPr>
      </p:pic>
      <p:pic>
        <p:nvPicPr>
          <p:cNvPr id="28" name="Picture 27" descr="blurry people focus.png"/>
          <p:cNvPicPr>
            <a:picLocks noChangeAspect="1"/>
          </p:cNvPicPr>
          <p:nvPr/>
        </p:nvPicPr>
        <p:blipFill rotWithShape="1">
          <a:blip r:embed="rId4">
            <a:extLst>
              <a:ext uri="{28A0092B-C50C-407E-A947-70E740481C1C}">
                <a14:useLocalDpi xmlns:a14="http://schemas.microsoft.com/office/drawing/2010/main" val="0"/>
              </a:ext>
            </a:extLst>
          </a:blip>
          <a:srcRect l="83069" t="65527" r="13424" b="13732"/>
          <a:stretch/>
        </p:blipFill>
        <p:spPr>
          <a:xfrm>
            <a:off x="2774211" y="5756369"/>
            <a:ext cx="320675" cy="1066801"/>
          </a:xfrm>
          <a:prstGeom prst="rect">
            <a:avLst/>
          </a:prstGeom>
        </p:spPr>
      </p:pic>
      <p:pic>
        <p:nvPicPr>
          <p:cNvPr id="29" name="Picture 28" descr="blurry people focus.png"/>
          <p:cNvPicPr>
            <a:picLocks noChangeAspect="1"/>
          </p:cNvPicPr>
          <p:nvPr/>
        </p:nvPicPr>
        <p:blipFill rotWithShape="1">
          <a:blip r:embed="rId8">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l="78477" t="46538" r="16657" b="33789"/>
          <a:stretch/>
        </p:blipFill>
        <p:spPr>
          <a:xfrm>
            <a:off x="3413358" y="4778152"/>
            <a:ext cx="444913" cy="1011875"/>
          </a:xfrm>
          <a:prstGeom prst="rect">
            <a:avLst/>
          </a:prstGeom>
        </p:spPr>
      </p:pic>
      <p:pic>
        <p:nvPicPr>
          <p:cNvPr id="30" name="Picture 29" descr="blurry people focus.png"/>
          <p:cNvPicPr>
            <a:picLocks noChangeAspect="1"/>
          </p:cNvPicPr>
          <p:nvPr/>
        </p:nvPicPr>
        <p:blipFill rotWithShape="1">
          <a:blip r:embed="rId8">
            <a:duotone>
              <a:prstClr val="black"/>
              <a:schemeClr val="accent6">
                <a:tint val="45000"/>
                <a:satMod val="400000"/>
              </a:schemeClr>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l="87852" t="46537" r="8780" b="32802"/>
          <a:stretch/>
        </p:blipFill>
        <p:spPr>
          <a:xfrm>
            <a:off x="2940898" y="4608710"/>
            <a:ext cx="307975" cy="1062675"/>
          </a:xfrm>
          <a:prstGeom prst="rect">
            <a:avLst/>
          </a:prstGeom>
        </p:spPr>
      </p:pic>
      <p:pic>
        <p:nvPicPr>
          <p:cNvPr id="31" name="Picture 30" descr="blurry people focus.png"/>
          <p:cNvPicPr>
            <a:picLocks noChangeAspect="1"/>
          </p:cNvPicPr>
          <p:nvPr/>
        </p:nvPicPr>
        <p:blipFill rotWithShape="1">
          <a:blip r:embed="rId8">
            <a:duotone>
              <a:prstClr val="black"/>
              <a:schemeClr val="accent6">
                <a:tint val="45000"/>
                <a:satMod val="400000"/>
              </a:schemeClr>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l="87852" t="46537" r="8780" b="32802"/>
          <a:stretch/>
        </p:blipFill>
        <p:spPr>
          <a:xfrm>
            <a:off x="3248873" y="5475762"/>
            <a:ext cx="307975" cy="1062675"/>
          </a:xfrm>
          <a:prstGeom prst="rect">
            <a:avLst/>
          </a:prstGeom>
        </p:spPr>
      </p:pic>
      <p:grpSp>
        <p:nvGrpSpPr>
          <p:cNvPr id="2" name="Group 1"/>
          <p:cNvGrpSpPr/>
          <p:nvPr/>
        </p:nvGrpSpPr>
        <p:grpSpPr>
          <a:xfrm>
            <a:off x="1022956" y="1881065"/>
            <a:ext cx="10173347" cy="4943011"/>
            <a:chOff x="1174103" y="2032559"/>
            <a:chExt cx="10173347" cy="4943011"/>
          </a:xfrm>
        </p:grpSpPr>
        <p:pic>
          <p:nvPicPr>
            <p:cNvPr id="34" name="Picture 33" descr="blurry people focus.png"/>
            <p:cNvPicPr>
              <a:picLocks noChangeAspect="1"/>
            </p:cNvPicPr>
            <p:nvPr/>
          </p:nvPicPr>
          <p:blipFill rotWithShape="1">
            <a:blip r:embed="rId4">
              <a:duotone>
                <a:prstClr val="black"/>
                <a:schemeClr val="accent3">
                  <a:tint val="45000"/>
                  <a:satMod val="400000"/>
                </a:schemeClr>
              </a:duotone>
              <a:extLst>
                <a:ext uri="{28A0092B-C50C-407E-A947-70E740481C1C}">
                  <a14:useLocalDpi xmlns:a14="http://schemas.microsoft.com/office/drawing/2010/main" val="0"/>
                </a:ext>
              </a:extLst>
            </a:blip>
            <a:srcRect l="6602" t="14179" r="78026" b="55859"/>
            <a:stretch/>
          </p:blipFill>
          <p:spPr>
            <a:xfrm>
              <a:off x="1174103" y="2947999"/>
              <a:ext cx="1405692" cy="1541124"/>
            </a:xfrm>
            <a:prstGeom prst="rect">
              <a:avLst/>
            </a:prstGeom>
          </p:spPr>
        </p:pic>
        <p:pic>
          <p:nvPicPr>
            <p:cNvPr id="35" name="Picture 34" descr="blurry people focus.png"/>
            <p:cNvPicPr>
              <a:picLocks noChangeAspect="1"/>
            </p:cNvPicPr>
            <p:nvPr/>
          </p:nvPicPr>
          <p:blipFill rotWithShape="1">
            <a:blip r:embed="rId4">
              <a:duotone>
                <a:prstClr val="black"/>
                <a:schemeClr val="accent3">
                  <a:tint val="45000"/>
                  <a:satMod val="400000"/>
                </a:schemeClr>
              </a:duotone>
              <a:extLst>
                <a:ext uri="{28A0092B-C50C-407E-A947-70E740481C1C}">
                  <a14:useLocalDpi xmlns:a14="http://schemas.microsoft.com/office/drawing/2010/main" val="0"/>
                </a:ext>
              </a:extLst>
            </a:blip>
            <a:srcRect l="73636" t="4351" r="21523" b="72497"/>
            <a:stretch/>
          </p:blipFill>
          <p:spPr>
            <a:xfrm>
              <a:off x="8760427" y="2442511"/>
              <a:ext cx="442662" cy="1190829"/>
            </a:xfrm>
            <a:prstGeom prst="rect">
              <a:avLst/>
            </a:prstGeom>
          </p:spPr>
        </p:pic>
        <p:pic>
          <p:nvPicPr>
            <p:cNvPr id="36" name="Picture 35" descr="blurry people focus.png"/>
            <p:cNvPicPr>
              <a:picLocks noChangeAspect="1"/>
            </p:cNvPicPr>
            <p:nvPr/>
          </p:nvPicPr>
          <p:blipFill rotWithShape="1">
            <a:blip r:embed="rId4">
              <a:duotone>
                <a:prstClr val="black"/>
                <a:schemeClr val="accent3">
                  <a:tint val="45000"/>
                  <a:satMod val="400000"/>
                </a:schemeClr>
              </a:duotone>
              <a:extLst>
                <a:ext uri="{28A0092B-C50C-407E-A947-70E740481C1C}">
                  <a14:useLocalDpi xmlns:a14="http://schemas.microsoft.com/office/drawing/2010/main" val="0"/>
                </a:ext>
              </a:extLst>
            </a:blip>
            <a:srcRect l="35056" t="7227" r="51594" b="39799"/>
            <a:stretch/>
          </p:blipFill>
          <p:spPr>
            <a:xfrm>
              <a:off x="4912021" y="2590459"/>
              <a:ext cx="1220733" cy="2724706"/>
            </a:xfrm>
            <a:prstGeom prst="rect">
              <a:avLst/>
            </a:prstGeom>
          </p:spPr>
        </p:pic>
        <p:pic>
          <p:nvPicPr>
            <p:cNvPr id="37" name="Picture 36" descr="blurry people focus.png"/>
            <p:cNvPicPr>
              <a:picLocks noChangeAspect="1"/>
            </p:cNvPicPr>
            <p:nvPr/>
          </p:nvPicPr>
          <p:blipFill rotWithShape="1">
            <a:blip r:embed="rId4">
              <a:duotone>
                <a:prstClr val="black"/>
                <a:schemeClr val="accent3">
                  <a:tint val="45000"/>
                  <a:satMod val="400000"/>
                </a:schemeClr>
              </a:duotone>
              <a:extLst>
                <a:ext uri="{28A0092B-C50C-407E-A947-70E740481C1C}">
                  <a14:useLocalDpi xmlns:a14="http://schemas.microsoft.com/office/drawing/2010/main" val="0"/>
                </a:ext>
              </a:extLst>
            </a:blip>
            <a:srcRect l="48405" t="9384" r="31772" b="48189"/>
            <a:stretch/>
          </p:blipFill>
          <p:spPr>
            <a:xfrm>
              <a:off x="6354705" y="2467168"/>
              <a:ext cx="1812602" cy="2182232"/>
            </a:xfrm>
            <a:prstGeom prst="rect">
              <a:avLst/>
            </a:prstGeom>
          </p:spPr>
        </p:pic>
        <p:pic>
          <p:nvPicPr>
            <p:cNvPr id="38" name="Picture 37" descr="blurry people focus.png"/>
            <p:cNvPicPr>
              <a:picLocks noChangeAspect="1"/>
            </p:cNvPicPr>
            <p:nvPr/>
          </p:nvPicPr>
          <p:blipFill rotWithShape="1">
            <a:blip r:embed="rId4">
              <a:duotone>
                <a:prstClr val="black"/>
                <a:schemeClr val="accent3">
                  <a:tint val="45000"/>
                  <a:satMod val="400000"/>
                </a:schemeClr>
              </a:duotone>
              <a:extLst>
                <a:ext uri="{28A0092B-C50C-407E-A947-70E740481C1C}">
                  <a14:useLocalDpi xmlns:a14="http://schemas.microsoft.com/office/drawing/2010/main" val="0"/>
                </a:ext>
              </a:extLst>
            </a:blip>
            <a:srcRect l="46382" t="51812" r="42156" b="15589"/>
            <a:stretch/>
          </p:blipFill>
          <p:spPr>
            <a:xfrm>
              <a:off x="6095762" y="4883651"/>
              <a:ext cx="1048103" cy="1676742"/>
            </a:xfrm>
            <a:prstGeom prst="rect">
              <a:avLst/>
            </a:prstGeom>
          </p:spPr>
        </p:pic>
        <p:pic>
          <p:nvPicPr>
            <p:cNvPr id="39" name="Picture 38" descr="blurry people focus.png"/>
            <p:cNvPicPr>
              <a:picLocks noChangeAspect="1"/>
            </p:cNvPicPr>
            <p:nvPr/>
          </p:nvPicPr>
          <p:blipFill rotWithShape="1">
            <a:blip r:embed="rId4">
              <a:duotone>
                <a:prstClr val="black"/>
                <a:schemeClr val="accent3">
                  <a:tint val="45000"/>
                  <a:satMod val="400000"/>
                </a:schemeClr>
              </a:duotone>
              <a:extLst>
                <a:ext uri="{28A0092B-C50C-407E-A947-70E740481C1C}">
                  <a14:useLocalDpi xmlns:a14="http://schemas.microsoft.com/office/drawing/2010/main" val="0"/>
                </a:ext>
              </a:extLst>
            </a:blip>
            <a:srcRect l="83069" t="65527" r="13424" b="13732"/>
            <a:stretch/>
          </p:blipFill>
          <p:spPr>
            <a:xfrm>
              <a:off x="10706100" y="5626100"/>
              <a:ext cx="320675" cy="1066801"/>
            </a:xfrm>
            <a:prstGeom prst="rect">
              <a:avLst/>
            </a:prstGeom>
          </p:spPr>
        </p:pic>
        <p:pic>
          <p:nvPicPr>
            <p:cNvPr id="40" name="Picture 39" descr="blurry people focus.png"/>
            <p:cNvPicPr>
              <a:picLocks noChangeAspect="1"/>
            </p:cNvPicPr>
            <p:nvPr/>
          </p:nvPicPr>
          <p:blipFill rotWithShape="1">
            <a:blip r:embed="rId5">
              <a:duotone>
                <a:prstClr val="black"/>
                <a:schemeClr val="accent3">
                  <a:tint val="45000"/>
                  <a:satMod val="400000"/>
                </a:schemeClr>
              </a:duotone>
              <a:extLst>
                <a:ext uri="{BEBA8EAE-BF5A-486C-A8C5-ECC9F3942E4B}">
                  <a14:imgProps xmlns:a14="http://schemas.microsoft.com/office/drawing/2010/main">
                    <a14:imgLayer r:embed="rId6"/>
                  </a14:imgProps>
                </a:ext>
                <a:ext uri="{28A0092B-C50C-407E-A947-70E740481C1C}">
                  <a14:useLocalDpi xmlns:a14="http://schemas.microsoft.com/office/drawing/2010/main" val="0"/>
                </a:ext>
              </a:extLst>
            </a:blip>
            <a:srcRect l="68228" t="25369" r="21523" b="43394"/>
            <a:stretch/>
          </p:blipFill>
          <p:spPr>
            <a:xfrm>
              <a:off x="8198458" y="3685798"/>
              <a:ext cx="937129" cy="1606650"/>
            </a:xfrm>
            <a:prstGeom prst="rect">
              <a:avLst/>
            </a:prstGeom>
          </p:spPr>
        </p:pic>
        <p:pic>
          <p:nvPicPr>
            <p:cNvPr id="41" name="Picture 40" descr="blurry people focus.png"/>
            <p:cNvPicPr>
              <a:picLocks noChangeAspect="1"/>
            </p:cNvPicPr>
            <p:nvPr/>
          </p:nvPicPr>
          <p:blipFill rotWithShape="1">
            <a:blip r:embed="rId5">
              <a:duotone>
                <a:prstClr val="black"/>
                <a:schemeClr val="accent3">
                  <a:tint val="45000"/>
                  <a:satMod val="400000"/>
                </a:schemeClr>
              </a:duotone>
              <a:extLst>
                <a:ext uri="{BEBA8EAE-BF5A-486C-A8C5-ECC9F3942E4B}">
                  <a14:imgProps xmlns:a14="http://schemas.microsoft.com/office/drawing/2010/main">
                    <a14:imgLayer r:embed="rId6"/>
                  </a14:imgProps>
                </a:ext>
                <a:ext uri="{28A0092B-C50C-407E-A947-70E740481C1C}">
                  <a14:useLocalDpi xmlns:a14="http://schemas.microsoft.com/office/drawing/2010/main" val="0"/>
                </a:ext>
              </a:extLst>
            </a:blip>
            <a:srcRect l="78477" t="46538" r="16657" b="33789"/>
            <a:stretch/>
          </p:blipFill>
          <p:spPr>
            <a:xfrm>
              <a:off x="10290175" y="4424615"/>
              <a:ext cx="444913" cy="1011875"/>
            </a:xfrm>
            <a:prstGeom prst="rect">
              <a:avLst/>
            </a:prstGeom>
          </p:spPr>
        </p:pic>
        <p:pic>
          <p:nvPicPr>
            <p:cNvPr id="42" name="Picture 41" descr="blurry people focus.png"/>
            <p:cNvPicPr>
              <a:picLocks noChangeAspect="1"/>
            </p:cNvPicPr>
            <p:nvPr/>
          </p:nvPicPr>
          <p:blipFill rotWithShape="1">
            <a:blip r:embed="rId4">
              <a:duotone>
                <a:prstClr val="black"/>
                <a:schemeClr val="accent3">
                  <a:tint val="45000"/>
                  <a:satMod val="400000"/>
                </a:schemeClr>
              </a:duotone>
              <a:extLst>
                <a:ext uri="{28A0092B-C50C-407E-A947-70E740481C1C}">
                  <a14:useLocalDpi xmlns:a14="http://schemas.microsoft.com/office/drawing/2010/main" val="0"/>
                </a:ext>
              </a:extLst>
            </a:blip>
            <a:srcRect l="86715" t="67379" r="10473" b="14164"/>
            <a:stretch/>
          </p:blipFill>
          <p:spPr>
            <a:xfrm>
              <a:off x="11090275" y="5743575"/>
              <a:ext cx="257175" cy="949326"/>
            </a:xfrm>
            <a:prstGeom prst="rect">
              <a:avLst/>
            </a:prstGeom>
          </p:spPr>
        </p:pic>
        <p:pic>
          <p:nvPicPr>
            <p:cNvPr id="43" name="Picture 42" descr="blurry people focus.png"/>
            <p:cNvPicPr>
              <a:picLocks noChangeAspect="1"/>
            </p:cNvPicPr>
            <p:nvPr/>
          </p:nvPicPr>
          <p:blipFill rotWithShape="1">
            <a:blip r:embed="rId5">
              <a:duotone>
                <a:prstClr val="black"/>
                <a:schemeClr val="accent3">
                  <a:tint val="45000"/>
                  <a:satMod val="400000"/>
                </a:schemeClr>
              </a:duotone>
              <a:extLst>
                <a:ext uri="{BEBA8EAE-BF5A-486C-A8C5-ECC9F3942E4B}">
                  <a14:imgProps xmlns:a14="http://schemas.microsoft.com/office/drawing/2010/main">
                    <a14:imgLayer r:embed="rId7"/>
                  </a14:imgProps>
                </a:ext>
                <a:ext uri="{28A0092B-C50C-407E-A947-70E740481C1C}">
                  <a14:useLocalDpi xmlns:a14="http://schemas.microsoft.com/office/drawing/2010/main" val="0"/>
                </a:ext>
              </a:extLst>
            </a:blip>
            <a:srcRect l="87852" t="46537" r="8780" b="32802"/>
            <a:stretch/>
          </p:blipFill>
          <p:spPr>
            <a:xfrm>
              <a:off x="10772775" y="4435753"/>
              <a:ext cx="307975" cy="1062675"/>
            </a:xfrm>
            <a:prstGeom prst="rect">
              <a:avLst/>
            </a:prstGeom>
          </p:spPr>
        </p:pic>
        <p:pic>
          <p:nvPicPr>
            <p:cNvPr id="44" name="Picture 43" descr="blurry people focus.png"/>
            <p:cNvPicPr>
              <a:picLocks noChangeAspect="1"/>
            </p:cNvPicPr>
            <p:nvPr/>
          </p:nvPicPr>
          <p:blipFill rotWithShape="1">
            <a:blip r:embed="rId4">
              <a:duotone>
                <a:prstClr val="black"/>
                <a:schemeClr val="accent3">
                  <a:tint val="45000"/>
                  <a:satMod val="400000"/>
                </a:schemeClr>
              </a:duotone>
              <a:extLst>
                <a:ext uri="{28A0092B-C50C-407E-A947-70E740481C1C}">
                  <a14:useLocalDpi xmlns:a14="http://schemas.microsoft.com/office/drawing/2010/main" val="0"/>
                </a:ext>
              </a:extLst>
            </a:blip>
            <a:srcRect l="83069" t="65527" r="13424" b="13732"/>
            <a:stretch/>
          </p:blipFill>
          <p:spPr>
            <a:xfrm>
              <a:off x="4415169" y="2032559"/>
              <a:ext cx="320675" cy="1066801"/>
            </a:xfrm>
            <a:prstGeom prst="rect">
              <a:avLst/>
            </a:prstGeom>
          </p:spPr>
        </p:pic>
        <p:pic>
          <p:nvPicPr>
            <p:cNvPr id="45" name="Picture 44" descr="blurry people focus.png"/>
            <p:cNvPicPr>
              <a:picLocks noChangeAspect="1"/>
            </p:cNvPicPr>
            <p:nvPr/>
          </p:nvPicPr>
          <p:blipFill rotWithShape="1">
            <a:blip r:embed="rId4">
              <a:duotone>
                <a:prstClr val="black"/>
                <a:schemeClr val="accent3">
                  <a:tint val="45000"/>
                  <a:satMod val="400000"/>
                </a:schemeClr>
              </a:duotone>
              <a:extLst>
                <a:ext uri="{28A0092B-C50C-407E-A947-70E740481C1C}">
                  <a14:useLocalDpi xmlns:a14="http://schemas.microsoft.com/office/drawing/2010/main" val="0"/>
                </a:ext>
              </a:extLst>
            </a:blip>
            <a:srcRect l="83069" t="65527" r="13424" b="13732"/>
            <a:stretch/>
          </p:blipFill>
          <p:spPr>
            <a:xfrm>
              <a:off x="2926611" y="5908769"/>
              <a:ext cx="320675" cy="1066801"/>
            </a:xfrm>
            <a:prstGeom prst="rect">
              <a:avLst/>
            </a:prstGeom>
          </p:spPr>
        </p:pic>
        <p:pic>
          <p:nvPicPr>
            <p:cNvPr id="46" name="Picture 45" descr="blurry people focus.png"/>
            <p:cNvPicPr>
              <a:picLocks noChangeAspect="1"/>
            </p:cNvPicPr>
            <p:nvPr/>
          </p:nvPicPr>
          <p:blipFill rotWithShape="1">
            <a:blip r:embed="rId8">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l="78477" t="46538" r="16657" b="33789"/>
            <a:stretch/>
          </p:blipFill>
          <p:spPr>
            <a:xfrm>
              <a:off x="3565758" y="4930552"/>
              <a:ext cx="444913" cy="1011875"/>
            </a:xfrm>
            <a:prstGeom prst="rect">
              <a:avLst/>
            </a:prstGeom>
          </p:spPr>
        </p:pic>
        <p:pic>
          <p:nvPicPr>
            <p:cNvPr id="47" name="Picture 46" descr="blurry people focus.png"/>
            <p:cNvPicPr>
              <a:picLocks noChangeAspect="1"/>
            </p:cNvPicPr>
            <p:nvPr/>
          </p:nvPicPr>
          <p:blipFill rotWithShape="1">
            <a:blip r:embed="rId8">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l="87852" t="46537" r="8780" b="32802"/>
            <a:stretch/>
          </p:blipFill>
          <p:spPr>
            <a:xfrm>
              <a:off x="3093298" y="4761110"/>
              <a:ext cx="307975" cy="1062675"/>
            </a:xfrm>
            <a:prstGeom prst="rect">
              <a:avLst/>
            </a:prstGeom>
          </p:spPr>
        </p:pic>
        <p:pic>
          <p:nvPicPr>
            <p:cNvPr id="48" name="Picture 47" descr="blurry people focus.png"/>
            <p:cNvPicPr>
              <a:picLocks noChangeAspect="1"/>
            </p:cNvPicPr>
            <p:nvPr/>
          </p:nvPicPr>
          <p:blipFill rotWithShape="1">
            <a:blip r:embed="rId8">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l="87852" t="46537" r="8780" b="32802"/>
            <a:stretch/>
          </p:blipFill>
          <p:spPr>
            <a:xfrm>
              <a:off x="3401273" y="5628162"/>
              <a:ext cx="307975" cy="1062675"/>
            </a:xfrm>
            <a:prstGeom prst="rect">
              <a:avLst/>
            </a:prstGeom>
          </p:spPr>
        </p:pic>
      </p:grpSp>
    </p:spTree>
    <p:extLst>
      <p:ext uri="{BB962C8B-B14F-4D97-AF65-F5344CB8AC3E}">
        <p14:creationId xmlns:p14="http://schemas.microsoft.com/office/powerpoint/2010/main" val="1108090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60"/>
                                        <p:tgtEl>
                                          <p:spTgt spid="11"/>
                                        </p:tgtEl>
                                      </p:cBhvr>
                                    </p:animEffect>
                                  </p:childTnLst>
                                </p:cTn>
                              </p:par>
                            </p:childTnLst>
                          </p:cTn>
                        </p:par>
                        <p:par>
                          <p:cTn id="12" fill="hold">
                            <p:stCondLst>
                              <p:cond delay="156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60"/>
                                        <p:tgtEl>
                                          <p:spTgt spid="13"/>
                                        </p:tgtEl>
                                      </p:cBhvr>
                                    </p:animEffect>
                                  </p:childTnLst>
                                </p:cTn>
                              </p:par>
                            </p:childTnLst>
                          </p:cTn>
                        </p:par>
                        <p:par>
                          <p:cTn id="16" fill="hold">
                            <p:stCondLst>
                              <p:cond delay="162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60"/>
                                        <p:tgtEl>
                                          <p:spTgt spid="14"/>
                                        </p:tgtEl>
                                      </p:cBhvr>
                                    </p:animEffect>
                                  </p:childTnLst>
                                </p:cTn>
                              </p:par>
                            </p:childTnLst>
                          </p:cTn>
                        </p:par>
                        <p:par>
                          <p:cTn id="20" fill="hold">
                            <p:stCondLst>
                              <p:cond delay="168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60"/>
                                        <p:tgtEl>
                                          <p:spTgt spid="15"/>
                                        </p:tgtEl>
                                      </p:cBhvr>
                                    </p:animEffect>
                                  </p:childTnLst>
                                </p:cTn>
                              </p:par>
                            </p:childTnLst>
                          </p:cTn>
                        </p:par>
                        <p:par>
                          <p:cTn id="24" fill="hold">
                            <p:stCondLst>
                              <p:cond delay="174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60"/>
                                        <p:tgtEl>
                                          <p:spTgt spid="16"/>
                                        </p:tgtEl>
                                      </p:cBhvr>
                                    </p:animEffect>
                                  </p:childTnLst>
                                </p:cTn>
                              </p:par>
                            </p:childTnLst>
                          </p:cTn>
                        </p:par>
                        <p:par>
                          <p:cTn id="28" fill="hold">
                            <p:stCondLst>
                              <p:cond delay="18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60"/>
                                        <p:tgtEl>
                                          <p:spTgt spid="17"/>
                                        </p:tgtEl>
                                      </p:cBhvr>
                                    </p:animEffect>
                                  </p:childTnLst>
                                </p:cTn>
                              </p:par>
                            </p:childTnLst>
                          </p:cTn>
                        </p:par>
                        <p:par>
                          <p:cTn id="32" fill="hold">
                            <p:stCondLst>
                              <p:cond delay="1860"/>
                            </p:stCondLst>
                            <p:childTnLst>
                              <p:par>
                                <p:cTn id="33" presetID="22" presetClass="entr" presetSubtype="4"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60"/>
                                        <p:tgtEl>
                                          <p:spTgt spid="20"/>
                                        </p:tgtEl>
                                      </p:cBhvr>
                                    </p:animEffect>
                                  </p:childTnLst>
                                </p:cTn>
                              </p:par>
                            </p:childTnLst>
                          </p:cTn>
                        </p:par>
                        <p:par>
                          <p:cTn id="36" fill="hold">
                            <p:stCondLst>
                              <p:cond delay="1920"/>
                            </p:stCondLst>
                            <p:childTnLst>
                              <p:par>
                                <p:cTn id="37" presetID="22" presetClass="entr" presetSubtype="4"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60"/>
                                        <p:tgtEl>
                                          <p:spTgt spid="21"/>
                                        </p:tgtEl>
                                      </p:cBhvr>
                                    </p:animEffect>
                                  </p:childTnLst>
                                </p:cTn>
                              </p:par>
                            </p:childTnLst>
                          </p:cTn>
                        </p:par>
                        <p:par>
                          <p:cTn id="40" fill="hold">
                            <p:stCondLst>
                              <p:cond delay="1980"/>
                            </p:stCondLst>
                            <p:childTnLst>
                              <p:par>
                                <p:cTn id="41" presetID="22" presetClass="entr" presetSubtype="4"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60"/>
                                        <p:tgtEl>
                                          <p:spTgt spid="22"/>
                                        </p:tgtEl>
                                      </p:cBhvr>
                                    </p:animEffect>
                                  </p:childTnLst>
                                </p:cTn>
                              </p:par>
                            </p:childTnLst>
                          </p:cTn>
                        </p:par>
                        <p:par>
                          <p:cTn id="44" fill="hold">
                            <p:stCondLst>
                              <p:cond delay="2040"/>
                            </p:stCondLst>
                            <p:childTnLst>
                              <p:par>
                                <p:cTn id="45" presetID="22" presetClass="entr" presetSubtype="4"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60"/>
                                        <p:tgtEl>
                                          <p:spTgt spid="23"/>
                                        </p:tgtEl>
                                      </p:cBhvr>
                                    </p:animEffect>
                                  </p:childTnLst>
                                </p:cTn>
                              </p:par>
                            </p:childTnLst>
                          </p:cTn>
                        </p:par>
                        <p:par>
                          <p:cTn id="48" fill="hold">
                            <p:stCondLst>
                              <p:cond delay="2100"/>
                            </p:stCondLst>
                            <p:childTnLst>
                              <p:par>
                                <p:cTn id="49" presetID="22" presetClass="entr" presetSubtype="4"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60"/>
                                        <p:tgtEl>
                                          <p:spTgt spid="27"/>
                                        </p:tgtEl>
                                      </p:cBhvr>
                                    </p:animEffect>
                                  </p:childTnLst>
                                </p:cTn>
                              </p:par>
                            </p:childTnLst>
                          </p:cTn>
                        </p:par>
                        <p:par>
                          <p:cTn id="52" fill="hold">
                            <p:stCondLst>
                              <p:cond delay="2160"/>
                            </p:stCondLst>
                            <p:childTnLst>
                              <p:par>
                                <p:cTn id="53" presetID="22" presetClass="entr" presetSubtype="4"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60"/>
                                        <p:tgtEl>
                                          <p:spTgt spid="28"/>
                                        </p:tgtEl>
                                      </p:cBhvr>
                                    </p:animEffect>
                                  </p:childTnLst>
                                </p:cTn>
                              </p:par>
                            </p:childTnLst>
                          </p:cTn>
                        </p:par>
                        <p:par>
                          <p:cTn id="56" fill="hold">
                            <p:stCondLst>
                              <p:cond delay="2220"/>
                            </p:stCondLst>
                            <p:childTnLst>
                              <p:par>
                                <p:cTn id="57" presetID="22" presetClass="entr" presetSubtype="4"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60"/>
                                        <p:tgtEl>
                                          <p:spTgt spid="29"/>
                                        </p:tgtEl>
                                      </p:cBhvr>
                                    </p:animEffect>
                                  </p:childTnLst>
                                </p:cTn>
                              </p:par>
                            </p:childTnLst>
                          </p:cTn>
                        </p:par>
                        <p:par>
                          <p:cTn id="60" fill="hold">
                            <p:stCondLst>
                              <p:cond delay="2280"/>
                            </p:stCondLst>
                            <p:childTnLst>
                              <p:par>
                                <p:cTn id="61" presetID="22" presetClass="entr" presetSubtype="4"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60"/>
                                        <p:tgtEl>
                                          <p:spTgt spid="30"/>
                                        </p:tgtEl>
                                      </p:cBhvr>
                                    </p:animEffect>
                                  </p:childTnLst>
                                </p:cTn>
                              </p:par>
                            </p:childTnLst>
                          </p:cTn>
                        </p:par>
                        <p:par>
                          <p:cTn id="64" fill="hold">
                            <p:stCondLst>
                              <p:cond delay="2340"/>
                            </p:stCondLst>
                            <p:childTnLst>
                              <p:par>
                                <p:cTn id="65" presetID="22" presetClass="entr" presetSubtype="4"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down)">
                                      <p:cBhvr>
                                        <p:cTn id="67" dur="6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5061016"/>
            <a:ext cx="10868297" cy="615553"/>
          </a:xfrm>
        </p:spPr>
        <p:txBody>
          <a:bodyPr/>
          <a:lstStyle/>
          <a:p>
            <a:pPr algn="ctr"/>
            <a:r>
              <a:rPr lang="en-US" dirty="0"/>
              <a:t>You have a right to know where your money is being spent</a:t>
            </a:r>
          </a:p>
        </p:txBody>
      </p:sp>
      <p:pic>
        <p:nvPicPr>
          <p:cNvPr id="6" name="Picture Placeholder 5" descr="4621_crop.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5" r="85"/>
          <a:stretch>
            <a:fillRect/>
          </a:stretch>
        </p:blipFill>
        <p:spPr/>
      </p:pic>
      <p:pic>
        <p:nvPicPr>
          <p:cNvPr id="7" name="Picture Placeholder 5" descr="4621_crop.jpg"/>
          <p:cNvPicPr>
            <a:picLocks noChangeAspect="1"/>
          </p:cNvPicPr>
          <p:nvPr/>
        </p:nvPicPr>
        <p:blipFill>
          <a:blip r:embed="rId4">
            <a:extLst>
              <a:ext uri="{BEBA8EAE-BF5A-486C-A8C5-ECC9F3942E4B}">
                <a14:imgProps xmlns:a14="http://schemas.microsoft.com/office/drawing/2010/main">
                  <a14:imgLayer r:embed="rId5">
                    <a14:imgEffect>
                      <a14:artisticBlur radius="88"/>
                    </a14:imgEffect>
                  </a14:imgLayer>
                </a14:imgProps>
              </a:ext>
              <a:ext uri="{28A0092B-C50C-407E-A947-70E740481C1C}">
                <a14:useLocalDpi xmlns:a14="http://schemas.microsoft.com/office/drawing/2010/main" val="0"/>
              </a:ext>
            </a:extLst>
          </a:blip>
          <a:srcRect l="85" r="85"/>
          <a:stretch>
            <a:fillRect/>
          </a:stretch>
        </p:blipFill>
        <p:spPr>
          <a:xfrm>
            <a:off x="0" y="0"/>
            <a:ext cx="12188825" cy="4426665"/>
          </a:xfrm>
          <a:prstGeom prst="rect">
            <a:avLst/>
          </a:prstGeom>
        </p:spPr>
      </p:pic>
    </p:spTree>
    <p:extLst>
      <p:ext uri="{BB962C8B-B14F-4D97-AF65-F5344CB8AC3E}">
        <p14:creationId xmlns:p14="http://schemas.microsoft.com/office/powerpoint/2010/main" val="570188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1000"/>
                                  </p:stCondLst>
                                  <p:childTnLst>
                                    <p:animEffect transition="out" filter="fade">
                                      <p:cBhvr>
                                        <p:cTn id="6" dur="2500"/>
                                        <p:tgtEl>
                                          <p:spTgt spid="7"/>
                                        </p:tgtEl>
                                      </p:cBhvr>
                                    </p:animEffect>
                                    <p:set>
                                      <p:cBhvr>
                                        <p:cTn id="7" dur="1" fill="hold">
                                          <p:stCondLst>
                                            <p:cond delay="2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1" y="1305447"/>
            <a:ext cx="12188824" cy="5552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3" name="Title 2"/>
          <p:cNvSpPr>
            <a:spLocks noGrp="1"/>
          </p:cNvSpPr>
          <p:nvPr>
            <p:ph type="title"/>
          </p:nvPr>
        </p:nvSpPr>
        <p:spPr/>
        <p:txBody>
          <a:bodyPr/>
          <a:lstStyle/>
          <a:p>
            <a:r>
              <a:rPr lang="en-US" dirty="0"/>
              <a:t>Concur </a:t>
            </a:r>
            <a:r>
              <a:rPr lang="en-US" dirty="0" err="1"/>
              <a:t>TripLink</a:t>
            </a:r>
            <a:endParaRPr lang="en-US" dirty="0"/>
          </a:p>
        </p:txBody>
      </p:sp>
      <p:sp>
        <p:nvSpPr>
          <p:cNvPr id="21" name="TextBox 20"/>
          <p:cNvSpPr txBox="1"/>
          <p:nvPr/>
        </p:nvSpPr>
        <p:spPr>
          <a:xfrm>
            <a:off x="-2950590" y="4733415"/>
            <a:ext cx="184666" cy="369332"/>
          </a:xfrm>
          <a:prstGeom prst="rect">
            <a:avLst/>
          </a:prstGeom>
          <a:noFill/>
        </p:spPr>
        <p:txBody>
          <a:bodyPr wrap="none" rtlCol="0">
            <a:spAutoFit/>
          </a:bodyPr>
          <a:lstStyle/>
          <a:p>
            <a:endParaRPr lang="en-US" dirty="0"/>
          </a:p>
        </p:txBody>
      </p:sp>
      <p:sp>
        <p:nvSpPr>
          <p:cNvPr id="75" name="Right Arrow 74"/>
          <p:cNvSpPr/>
          <p:nvPr/>
        </p:nvSpPr>
        <p:spPr>
          <a:xfrm>
            <a:off x="2668373" y="2411292"/>
            <a:ext cx="5289901" cy="1437329"/>
          </a:xfrm>
          <a:prstGeom prst="rightArrow">
            <a:avLst/>
          </a:prstGeom>
          <a:gradFill flip="none" rotWithShape="1">
            <a:gsLst>
              <a:gs pos="100000">
                <a:schemeClr val="bg1"/>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78" name="Right Arrow 77"/>
          <p:cNvSpPr/>
          <p:nvPr/>
        </p:nvSpPr>
        <p:spPr>
          <a:xfrm>
            <a:off x="5388049" y="5378485"/>
            <a:ext cx="1996314" cy="814942"/>
          </a:xfrm>
          <a:prstGeom prst="rightArrow">
            <a:avLst/>
          </a:prstGeom>
          <a:gradFill flip="none" rotWithShape="1">
            <a:gsLst>
              <a:gs pos="100000">
                <a:schemeClr val="bg1"/>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79" name="Right Arrow 78"/>
          <p:cNvSpPr/>
          <p:nvPr/>
        </p:nvSpPr>
        <p:spPr>
          <a:xfrm rot="16200000">
            <a:off x="8228061" y="4123988"/>
            <a:ext cx="1032284" cy="715488"/>
          </a:xfrm>
          <a:prstGeom prst="rightArrow">
            <a:avLst/>
          </a:prstGeom>
          <a:gradFill flip="none" rotWithShape="1">
            <a:gsLst>
              <a:gs pos="100000">
                <a:schemeClr val="bg1"/>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grpSp>
        <p:nvGrpSpPr>
          <p:cNvPr id="28" name="Group 27"/>
          <p:cNvGrpSpPr/>
          <p:nvPr/>
        </p:nvGrpSpPr>
        <p:grpSpPr>
          <a:xfrm>
            <a:off x="2668373" y="4997875"/>
            <a:ext cx="2719676" cy="1629116"/>
            <a:chOff x="3232821" y="5049187"/>
            <a:chExt cx="2719676" cy="1629116"/>
          </a:xfrm>
        </p:grpSpPr>
        <p:sp>
          <p:nvSpPr>
            <p:cNvPr id="66" name="Rounded Rectangle 65"/>
            <p:cNvSpPr/>
            <p:nvPr/>
          </p:nvSpPr>
          <p:spPr>
            <a:xfrm>
              <a:off x="3232821" y="5049187"/>
              <a:ext cx="2719676" cy="1629116"/>
            </a:xfrm>
            <a:prstGeom prst="roundRect">
              <a:avLst>
                <a:gd name="adj" fmla="val 11942"/>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grpSp>
          <p:nvGrpSpPr>
            <p:cNvPr id="22" name="Group 21"/>
            <p:cNvGrpSpPr/>
            <p:nvPr/>
          </p:nvGrpSpPr>
          <p:grpSpPr>
            <a:xfrm>
              <a:off x="3653156" y="5154059"/>
              <a:ext cx="1895488" cy="1516390"/>
              <a:chOff x="3373936" y="4633021"/>
              <a:chExt cx="2627510" cy="2102008"/>
            </a:xfrm>
          </p:grpSpPr>
          <p:pic>
            <p:nvPicPr>
              <p:cNvPr id="56" name="Picture 55"/>
              <p:cNvPicPr>
                <a:picLocks noChangeAspect="1"/>
              </p:cNvPicPr>
              <p:nvPr/>
            </p:nvPicPr>
            <p:blipFill>
              <a:blip r:embed="rId3"/>
              <a:stretch>
                <a:fillRect/>
              </a:stretch>
            </p:blipFill>
            <p:spPr>
              <a:xfrm>
                <a:off x="3373936" y="4633021"/>
                <a:ext cx="2627510" cy="2102008"/>
              </a:xfrm>
              <a:prstGeom prst="rect">
                <a:avLst/>
              </a:prstGeom>
            </p:spPr>
          </p:pic>
          <p:sp>
            <p:nvSpPr>
              <p:cNvPr id="54" name="TextBox 53"/>
              <p:cNvSpPr txBox="1"/>
              <p:nvPr/>
            </p:nvSpPr>
            <p:spPr>
              <a:xfrm>
                <a:off x="3677775" y="5015247"/>
                <a:ext cx="1980727" cy="975577"/>
              </a:xfrm>
              <a:prstGeom prst="rect">
                <a:avLst/>
              </a:prstGeom>
              <a:noFill/>
            </p:spPr>
            <p:txBody>
              <a:bodyPr wrap="square" lIns="0" tIns="0" rIns="0" bIns="0" rtlCol="0">
                <a:spAutoFit/>
              </a:bodyPr>
              <a:lstStyle/>
              <a:p>
                <a:pPr algn="ctr">
                  <a:lnSpc>
                    <a:spcPct val="80000"/>
                  </a:lnSpc>
                </a:pPr>
                <a:r>
                  <a:rPr lang="en-US" sz="2800" dirty="0" smtClean="0">
                    <a:solidFill>
                      <a:srgbClr val="FFFFFF"/>
                    </a:solidFill>
                  </a:rPr>
                  <a:t>Supplier</a:t>
                </a:r>
              </a:p>
              <a:p>
                <a:pPr algn="ctr">
                  <a:lnSpc>
                    <a:spcPct val="80000"/>
                  </a:lnSpc>
                </a:pPr>
                <a:r>
                  <a:rPr lang="en-US" sz="2800" dirty="0" smtClean="0">
                    <a:solidFill>
                      <a:srgbClr val="FFFFFF"/>
                    </a:solidFill>
                  </a:rPr>
                  <a:t>.com</a:t>
                </a:r>
                <a:endParaRPr lang="en-US" sz="2800" dirty="0">
                  <a:solidFill>
                    <a:srgbClr val="FFFFFF"/>
                  </a:solidFill>
                </a:endParaRPr>
              </a:p>
            </p:txBody>
          </p:sp>
        </p:grpSp>
      </p:grpSp>
      <p:grpSp>
        <p:nvGrpSpPr>
          <p:cNvPr id="68" name="Group 67"/>
          <p:cNvGrpSpPr/>
          <p:nvPr/>
        </p:nvGrpSpPr>
        <p:grpSpPr>
          <a:xfrm>
            <a:off x="2668372" y="1500841"/>
            <a:ext cx="2719678" cy="1629116"/>
            <a:chOff x="3232820" y="1449529"/>
            <a:chExt cx="2719678" cy="1629116"/>
          </a:xfrm>
        </p:grpSpPr>
        <p:sp>
          <p:nvSpPr>
            <p:cNvPr id="27" name="Rounded Rectangle 26"/>
            <p:cNvSpPr/>
            <p:nvPr/>
          </p:nvSpPr>
          <p:spPr>
            <a:xfrm>
              <a:off x="3232820" y="1449529"/>
              <a:ext cx="2719678" cy="1629116"/>
            </a:xfrm>
            <a:prstGeom prst="roundRect">
              <a:avLst>
                <a:gd name="adj" fmla="val 11942"/>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grpSp>
          <p:nvGrpSpPr>
            <p:cNvPr id="25" name="Group 24"/>
            <p:cNvGrpSpPr/>
            <p:nvPr/>
          </p:nvGrpSpPr>
          <p:grpSpPr>
            <a:xfrm>
              <a:off x="3722504" y="1804092"/>
              <a:ext cx="1756791" cy="1103627"/>
              <a:chOff x="3712765" y="1543954"/>
              <a:chExt cx="1756791" cy="1103627"/>
            </a:xfrm>
          </p:grpSpPr>
          <p:sp>
            <p:nvSpPr>
              <p:cNvPr id="7" name="TextBox 6"/>
              <p:cNvSpPr txBox="1"/>
              <p:nvPr/>
            </p:nvSpPr>
            <p:spPr>
              <a:xfrm>
                <a:off x="3712765" y="2278249"/>
                <a:ext cx="1756791" cy="369332"/>
              </a:xfrm>
              <a:prstGeom prst="rect">
                <a:avLst/>
              </a:prstGeom>
              <a:noFill/>
            </p:spPr>
            <p:txBody>
              <a:bodyPr wrap="none" lIns="0" tIns="0" rIns="0" bIns="0" rtlCol="0">
                <a:spAutoFit/>
              </a:bodyPr>
              <a:lstStyle/>
              <a:p>
                <a:pPr algn="ctr"/>
                <a:r>
                  <a:rPr lang="en-US" sz="2400" dirty="0" smtClean="0">
                    <a:solidFill>
                      <a:srgbClr val="FFFFFF"/>
                    </a:solidFill>
                  </a:rPr>
                  <a:t>Booking Tool</a:t>
                </a:r>
                <a:endParaRPr lang="en-US" sz="2400" dirty="0">
                  <a:solidFill>
                    <a:srgbClr val="FFFFFF"/>
                  </a:solidFill>
                </a:endParaRPr>
              </a:p>
            </p:txBody>
          </p:sp>
          <p:sp>
            <p:nvSpPr>
              <p:cNvPr id="57" name="Freeform 107"/>
              <p:cNvSpPr>
                <a:spLocks/>
              </p:cNvSpPr>
              <p:nvPr/>
            </p:nvSpPr>
            <p:spPr bwMode="auto">
              <a:xfrm>
                <a:off x="4205118" y="1543954"/>
                <a:ext cx="672860" cy="672858"/>
              </a:xfrm>
              <a:custGeom>
                <a:avLst/>
                <a:gdLst>
                  <a:gd name="T0" fmla="*/ 171 w 176"/>
                  <a:gd name="T1" fmla="*/ 5 h 176"/>
                  <a:gd name="T2" fmla="*/ 152 w 176"/>
                  <a:gd name="T3" fmla="*/ 5 h 176"/>
                  <a:gd name="T4" fmla="*/ 112 w 176"/>
                  <a:gd name="T5" fmla="*/ 45 h 176"/>
                  <a:gd name="T6" fmla="*/ 16 w 176"/>
                  <a:gd name="T7" fmla="*/ 31 h 176"/>
                  <a:gd name="T8" fmla="*/ 9 w 176"/>
                  <a:gd name="T9" fmla="*/ 34 h 176"/>
                  <a:gd name="T10" fmla="*/ 2 w 176"/>
                  <a:gd name="T11" fmla="*/ 41 h 176"/>
                  <a:gd name="T12" fmla="*/ 2 w 176"/>
                  <a:gd name="T13" fmla="*/ 46 h 176"/>
                  <a:gd name="T14" fmla="*/ 80 w 176"/>
                  <a:gd name="T15" fmla="*/ 77 h 176"/>
                  <a:gd name="T16" fmla="*/ 52 w 176"/>
                  <a:gd name="T17" fmla="*/ 105 h 176"/>
                  <a:gd name="T18" fmla="*/ 26 w 176"/>
                  <a:gd name="T19" fmla="*/ 103 h 176"/>
                  <a:gd name="T20" fmla="*/ 20 w 176"/>
                  <a:gd name="T21" fmla="*/ 104 h 176"/>
                  <a:gd name="T22" fmla="*/ 14 w 176"/>
                  <a:gd name="T23" fmla="*/ 108 h 176"/>
                  <a:gd name="T24" fmla="*/ 15 w 176"/>
                  <a:gd name="T25" fmla="*/ 112 h 176"/>
                  <a:gd name="T26" fmla="*/ 42 w 176"/>
                  <a:gd name="T27" fmla="*/ 126 h 176"/>
                  <a:gd name="T28" fmla="*/ 49 w 176"/>
                  <a:gd name="T29" fmla="*/ 127 h 176"/>
                  <a:gd name="T30" fmla="*/ 50 w 176"/>
                  <a:gd name="T31" fmla="*/ 134 h 176"/>
                  <a:gd name="T32" fmla="*/ 63 w 176"/>
                  <a:gd name="T33" fmla="*/ 161 h 176"/>
                  <a:gd name="T34" fmla="*/ 68 w 176"/>
                  <a:gd name="T35" fmla="*/ 162 h 176"/>
                  <a:gd name="T36" fmla="*/ 72 w 176"/>
                  <a:gd name="T37" fmla="*/ 156 h 176"/>
                  <a:gd name="T38" fmla="*/ 73 w 176"/>
                  <a:gd name="T39" fmla="*/ 150 h 176"/>
                  <a:gd name="T40" fmla="*/ 71 w 176"/>
                  <a:gd name="T41" fmla="*/ 124 h 176"/>
                  <a:gd name="T42" fmla="*/ 99 w 176"/>
                  <a:gd name="T43" fmla="*/ 96 h 176"/>
                  <a:gd name="T44" fmla="*/ 130 w 176"/>
                  <a:gd name="T45" fmla="*/ 174 h 176"/>
                  <a:gd name="T46" fmla="*/ 134 w 176"/>
                  <a:gd name="T47" fmla="*/ 174 h 176"/>
                  <a:gd name="T48" fmla="*/ 142 w 176"/>
                  <a:gd name="T49" fmla="*/ 166 h 176"/>
                  <a:gd name="T50" fmla="*/ 144 w 176"/>
                  <a:gd name="T51" fmla="*/ 159 h 176"/>
                  <a:gd name="T52" fmla="*/ 130 w 176"/>
                  <a:gd name="T53" fmla="*/ 64 h 176"/>
                  <a:gd name="T54" fmla="*/ 171 w 176"/>
                  <a:gd name="T55" fmla="*/ 24 h 176"/>
                  <a:gd name="T56" fmla="*/ 171 w 176"/>
                  <a:gd name="T57"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76">
                    <a:moveTo>
                      <a:pt x="171" y="5"/>
                    </a:moveTo>
                    <a:cubicBezTo>
                      <a:pt x="165" y="0"/>
                      <a:pt x="157" y="0"/>
                      <a:pt x="152" y="5"/>
                    </a:cubicBezTo>
                    <a:cubicBezTo>
                      <a:pt x="112" y="45"/>
                      <a:pt x="112" y="45"/>
                      <a:pt x="112" y="45"/>
                    </a:cubicBezTo>
                    <a:cubicBezTo>
                      <a:pt x="16" y="31"/>
                      <a:pt x="16" y="31"/>
                      <a:pt x="16" y="31"/>
                    </a:cubicBezTo>
                    <a:cubicBezTo>
                      <a:pt x="14" y="31"/>
                      <a:pt x="11" y="31"/>
                      <a:pt x="9" y="34"/>
                    </a:cubicBezTo>
                    <a:cubicBezTo>
                      <a:pt x="2" y="41"/>
                      <a:pt x="2" y="41"/>
                      <a:pt x="2" y="41"/>
                    </a:cubicBezTo>
                    <a:cubicBezTo>
                      <a:pt x="0" y="43"/>
                      <a:pt x="0" y="45"/>
                      <a:pt x="2" y="46"/>
                    </a:cubicBezTo>
                    <a:cubicBezTo>
                      <a:pt x="80" y="77"/>
                      <a:pt x="80" y="77"/>
                      <a:pt x="80" y="77"/>
                    </a:cubicBezTo>
                    <a:cubicBezTo>
                      <a:pt x="52" y="105"/>
                      <a:pt x="52" y="105"/>
                      <a:pt x="52" y="105"/>
                    </a:cubicBezTo>
                    <a:cubicBezTo>
                      <a:pt x="26" y="103"/>
                      <a:pt x="26" y="103"/>
                      <a:pt x="26" y="103"/>
                    </a:cubicBezTo>
                    <a:cubicBezTo>
                      <a:pt x="23" y="102"/>
                      <a:pt x="21" y="103"/>
                      <a:pt x="20" y="104"/>
                    </a:cubicBezTo>
                    <a:cubicBezTo>
                      <a:pt x="14" y="108"/>
                      <a:pt x="14" y="108"/>
                      <a:pt x="14" y="108"/>
                    </a:cubicBezTo>
                    <a:cubicBezTo>
                      <a:pt x="11" y="110"/>
                      <a:pt x="14" y="112"/>
                      <a:pt x="15" y="112"/>
                    </a:cubicBezTo>
                    <a:cubicBezTo>
                      <a:pt x="42" y="126"/>
                      <a:pt x="42" y="126"/>
                      <a:pt x="42" y="126"/>
                    </a:cubicBezTo>
                    <a:cubicBezTo>
                      <a:pt x="44" y="127"/>
                      <a:pt x="47" y="128"/>
                      <a:pt x="49" y="127"/>
                    </a:cubicBezTo>
                    <a:cubicBezTo>
                      <a:pt x="49" y="129"/>
                      <a:pt x="49" y="132"/>
                      <a:pt x="50" y="134"/>
                    </a:cubicBezTo>
                    <a:cubicBezTo>
                      <a:pt x="63" y="161"/>
                      <a:pt x="63" y="161"/>
                      <a:pt x="63" y="161"/>
                    </a:cubicBezTo>
                    <a:cubicBezTo>
                      <a:pt x="64" y="162"/>
                      <a:pt x="65" y="165"/>
                      <a:pt x="68" y="162"/>
                    </a:cubicBezTo>
                    <a:cubicBezTo>
                      <a:pt x="72" y="156"/>
                      <a:pt x="72" y="156"/>
                      <a:pt x="72" y="156"/>
                    </a:cubicBezTo>
                    <a:cubicBezTo>
                      <a:pt x="73" y="155"/>
                      <a:pt x="74" y="153"/>
                      <a:pt x="73" y="150"/>
                    </a:cubicBezTo>
                    <a:cubicBezTo>
                      <a:pt x="71" y="124"/>
                      <a:pt x="71" y="124"/>
                      <a:pt x="71" y="124"/>
                    </a:cubicBezTo>
                    <a:cubicBezTo>
                      <a:pt x="99" y="96"/>
                      <a:pt x="99" y="96"/>
                      <a:pt x="99" y="96"/>
                    </a:cubicBezTo>
                    <a:cubicBezTo>
                      <a:pt x="130" y="174"/>
                      <a:pt x="130" y="174"/>
                      <a:pt x="130" y="174"/>
                    </a:cubicBezTo>
                    <a:cubicBezTo>
                      <a:pt x="130" y="175"/>
                      <a:pt x="132" y="176"/>
                      <a:pt x="134" y="174"/>
                    </a:cubicBezTo>
                    <a:cubicBezTo>
                      <a:pt x="142" y="166"/>
                      <a:pt x="142" y="166"/>
                      <a:pt x="142" y="166"/>
                    </a:cubicBezTo>
                    <a:cubicBezTo>
                      <a:pt x="144" y="164"/>
                      <a:pt x="145" y="161"/>
                      <a:pt x="144" y="159"/>
                    </a:cubicBezTo>
                    <a:cubicBezTo>
                      <a:pt x="130" y="64"/>
                      <a:pt x="130" y="64"/>
                      <a:pt x="130" y="64"/>
                    </a:cubicBezTo>
                    <a:cubicBezTo>
                      <a:pt x="171" y="24"/>
                      <a:pt x="171" y="24"/>
                      <a:pt x="171" y="24"/>
                    </a:cubicBezTo>
                    <a:cubicBezTo>
                      <a:pt x="176" y="19"/>
                      <a:pt x="176" y="10"/>
                      <a:pt x="17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58" name="Picture 57" descr="Concur_Logo_VT_Reverse_500px.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3321" y="2294323"/>
            <a:ext cx="1541762" cy="1671268"/>
          </a:xfrm>
          <a:prstGeom prst="rect">
            <a:avLst/>
          </a:prstGeom>
        </p:spPr>
      </p:pic>
      <p:grpSp>
        <p:nvGrpSpPr>
          <p:cNvPr id="67" name="Group 66"/>
          <p:cNvGrpSpPr/>
          <p:nvPr/>
        </p:nvGrpSpPr>
        <p:grpSpPr>
          <a:xfrm>
            <a:off x="2668372" y="3249358"/>
            <a:ext cx="2719678" cy="1629116"/>
            <a:chOff x="3232820" y="3249358"/>
            <a:chExt cx="2719678" cy="1629116"/>
          </a:xfrm>
        </p:grpSpPr>
        <p:sp>
          <p:nvSpPr>
            <p:cNvPr id="65" name="Rounded Rectangle 64"/>
            <p:cNvSpPr/>
            <p:nvPr/>
          </p:nvSpPr>
          <p:spPr>
            <a:xfrm>
              <a:off x="3232820" y="3249358"/>
              <a:ext cx="2719678" cy="1629116"/>
            </a:xfrm>
            <a:prstGeom prst="roundRect">
              <a:avLst>
                <a:gd name="adj" fmla="val 11942"/>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grpSp>
          <p:nvGrpSpPr>
            <p:cNvPr id="24" name="Group 23"/>
            <p:cNvGrpSpPr/>
            <p:nvPr/>
          </p:nvGrpSpPr>
          <p:grpSpPr>
            <a:xfrm>
              <a:off x="3741690" y="3316000"/>
              <a:ext cx="1718419" cy="1306667"/>
              <a:chOff x="3731953" y="2977603"/>
              <a:chExt cx="1718419" cy="1306667"/>
            </a:xfrm>
          </p:grpSpPr>
          <p:sp>
            <p:nvSpPr>
              <p:cNvPr id="53" name="TextBox 52"/>
              <p:cNvSpPr txBox="1"/>
              <p:nvPr/>
            </p:nvSpPr>
            <p:spPr>
              <a:xfrm>
                <a:off x="3731953" y="3914938"/>
                <a:ext cx="1718419" cy="369332"/>
              </a:xfrm>
              <a:prstGeom prst="rect">
                <a:avLst/>
              </a:prstGeom>
              <a:noFill/>
            </p:spPr>
            <p:txBody>
              <a:bodyPr wrap="none" lIns="0" tIns="0" rIns="0" bIns="0" rtlCol="0">
                <a:spAutoFit/>
              </a:bodyPr>
              <a:lstStyle/>
              <a:p>
                <a:pPr algn="ctr"/>
                <a:r>
                  <a:rPr lang="en-US" sz="2400" dirty="0" smtClean="0">
                    <a:solidFill>
                      <a:srgbClr val="FFFFFF"/>
                    </a:solidFill>
                  </a:rPr>
                  <a:t>Travel Agent</a:t>
                </a:r>
                <a:endParaRPr lang="en-US" sz="2400" dirty="0">
                  <a:solidFill>
                    <a:srgbClr val="FFFFFF"/>
                  </a:solidFill>
                </a:endParaRPr>
              </a:p>
            </p:txBody>
          </p:sp>
          <p:pic>
            <p:nvPicPr>
              <p:cNvPr id="59" name="Picture 58"/>
              <p:cNvPicPr>
                <a:picLocks noChangeAspect="1"/>
              </p:cNvPicPr>
              <p:nvPr/>
            </p:nvPicPr>
            <p:blipFill rotWithShape="1">
              <a:blip r:embed="rId5"/>
              <a:srcRect b="9374"/>
              <a:stretch/>
            </p:blipFill>
            <p:spPr>
              <a:xfrm>
                <a:off x="4065965" y="2977603"/>
                <a:ext cx="1034294" cy="937335"/>
              </a:xfrm>
              <a:prstGeom prst="rect">
                <a:avLst/>
              </a:prstGeom>
            </p:spPr>
          </p:pic>
        </p:grpSp>
      </p:grpSp>
      <p:grpSp>
        <p:nvGrpSpPr>
          <p:cNvPr id="74" name="Group 73"/>
          <p:cNvGrpSpPr/>
          <p:nvPr/>
        </p:nvGrpSpPr>
        <p:grpSpPr>
          <a:xfrm>
            <a:off x="7384363" y="4997875"/>
            <a:ext cx="2719678" cy="1629116"/>
            <a:chOff x="7720748" y="5049187"/>
            <a:chExt cx="2719678" cy="1629116"/>
          </a:xfrm>
        </p:grpSpPr>
        <p:sp>
          <p:nvSpPr>
            <p:cNvPr id="69" name="Rounded Rectangle 68"/>
            <p:cNvSpPr/>
            <p:nvPr/>
          </p:nvSpPr>
          <p:spPr>
            <a:xfrm>
              <a:off x="7720748" y="5049187"/>
              <a:ext cx="2719678" cy="1629116"/>
            </a:xfrm>
            <a:prstGeom prst="roundRect">
              <a:avLst>
                <a:gd name="adj" fmla="val 11942"/>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70" name="TextBox 69"/>
            <p:cNvSpPr txBox="1"/>
            <p:nvPr/>
          </p:nvSpPr>
          <p:spPr>
            <a:xfrm>
              <a:off x="8366138" y="6137780"/>
              <a:ext cx="1428898" cy="359073"/>
            </a:xfrm>
            <a:prstGeom prst="rect">
              <a:avLst/>
            </a:prstGeom>
            <a:noFill/>
          </p:spPr>
          <p:txBody>
            <a:bodyPr wrap="square" lIns="0" tIns="0" rIns="0" bIns="0" rtlCol="0">
              <a:spAutoFit/>
            </a:bodyPr>
            <a:lstStyle/>
            <a:p>
              <a:pPr algn="ctr">
                <a:lnSpc>
                  <a:spcPct val="80000"/>
                </a:lnSpc>
              </a:pPr>
              <a:r>
                <a:rPr lang="en-US" sz="2800" dirty="0" err="1" smtClean="0">
                  <a:solidFill>
                    <a:srgbClr val="FFFFFF"/>
                  </a:solidFill>
                </a:rPr>
                <a:t>TripLink</a:t>
              </a:r>
              <a:endParaRPr lang="en-US" sz="2800" dirty="0">
                <a:solidFill>
                  <a:srgbClr val="FFFFFF"/>
                </a:solidFill>
              </a:endParaRPr>
            </a:p>
          </p:txBody>
        </p:sp>
        <p:pic>
          <p:nvPicPr>
            <p:cNvPr id="73" name="Picture 72"/>
            <p:cNvPicPr>
              <a:picLocks noChangeAspect="1"/>
            </p:cNvPicPr>
            <p:nvPr/>
          </p:nvPicPr>
          <p:blipFill>
            <a:blip r:embed="rId6"/>
            <a:stretch>
              <a:fillRect/>
            </a:stretch>
          </p:blipFill>
          <p:spPr>
            <a:xfrm>
              <a:off x="8415451" y="5228841"/>
              <a:ext cx="1330272" cy="814942"/>
            </a:xfrm>
            <a:prstGeom prst="rect">
              <a:avLst/>
            </a:prstGeom>
          </p:spPr>
        </p:pic>
      </p:grpSp>
    </p:spTree>
    <p:extLst>
      <p:ext uri="{BB962C8B-B14F-4D97-AF65-F5344CB8AC3E}">
        <p14:creationId xmlns:p14="http://schemas.microsoft.com/office/powerpoint/2010/main" val="42934461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ppt_x"/>
                                          </p:val>
                                        </p:tav>
                                        <p:tav tm="100000">
                                          <p:val>
                                            <p:strVal val="#ppt_x"/>
                                          </p:val>
                                        </p:tav>
                                      </p:tavLst>
                                    </p:anim>
                                    <p:anim calcmode="lin" valueType="num">
                                      <p:cBhvr additive="base">
                                        <p:cTn id="13" dur="500" fill="hold"/>
                                        <p:tgtEl>
                                          <p:spTgt spid="6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wipe(left)">
                                      <p:cBhvr>
                                        <p:cTn id="17" dur="500"/>
                                        <p:tgtEl>
                                          <p:spTgt spid="75"/>
                                        </p:tgtEl>
                                      </p:cBhvr>
                                    </p:animEffect>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5" presetClass="entr" presetSubtype="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p:cTn id="26" dur="500" fill="hold"/>
                                        <p:tgtEl>
                                          <p:spTgt spid="74"/>
                                        </p:tgtEl>
                                        <p:attrNameLst>
                                          <p:attrName>ppt_w</p:attrName>
                                        </p:attrNameLst>
                                      </p:cBhvr>
                                      <p:tavLst>
                                        <p:tav tm="0">
                                          <p:val>
                                            <p:strVal val="#ppt_w*0.70"/>
                                          </p:val>
                                        </p:tav>
                                        <p:tav tm="100000">
                                          <p:val>
                                            <p:strVal val="#ppt_w"/>
                                          </p:val>
                                        </p:tav>
                                      </p:tavLst>
                                    </p:anim>
                                    <p:anim calcmode="lin" valueType="num">
                                      <p:cBhvr>
                                        <p:cTn id="27" dur="500" fill="hold"/>
                                        <p:tgtEl>
                                          <p:spTgt spid="74"/>
                                        </p:tgtEl>
                                        <p:attrNameLst>
                                          <p:attrName>ppt_h</p:attrName>
                                        </p:attrNameLst>
                                      </p:cBhvr>
                                      <p:tavLst>
                                        <p:tav tm="0">
                                          <p:val>
                                            <p:strVal val="#ppt_h"/>
                                          </p:val>
                                        </p:tav>
                                        <p:tav tm="100000">
                                          <p:val>
                                            <p:strVal val="#ppt_h"/>
                                          </p:val>
                                        </p:tav>
                                      </p:tavLst>
                                    </p:anim>
                                    <p:animEffect transition="in" filter="fade">
                                      <p:cBhvr>
                                        <p:cTn id="28" dur="500"/>
                                        <p:tgtEl>
                                          <p:spTgt spid="74"/>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wipe(left)">
                                      <p:cBhvr>
                                        <p:cTn id="32" dur="500"/>
                                        <p:tgtEl>
                                          <p:spTgt spid="7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wipe(down)">
                                      <p:cBhvr>
                                        <p:cTn id="3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8" grpId="0" animBg="1"/>
      <p:bldP spid="7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1" y="1305447"/>
            <a:ext cx="12188824" cy="5552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3" name="Title 2"/>
          <p:cNvSpPr>
            <a:spLocks noGrp="1"/>
          </p:cNvSpPr>
          <p:nvPr>
            <p:ph type="title"/>
          </p:nvPr>
        </p:nvSpPr>
        <p:spPr/>
        <p:txBody>
          <a:bodyPr/>
          <a:lstStyle/>
          <a:p>
            <a:r>
              <a:rPr lang="en-US" dirty="0" smtClean="0"/>
              <a:t>The future: Direct connections.</a:t>
            </a:r>
            <a:endParaRPr lang="en-US" dirty="0"/>
          </a:p>
        </p:txBody>
      </p:sp>
      <p:sp>
        <p:nvSpPr>
          <p:cNvPr id="21" name="TextBox 20"/>
          <p:cNvSpPr txBox="1"/>
          <p:nvPr/>
        </p:nvSpPr>
        <p:spPr>
          <a:xfrm>
            <a:off x="-2950590" y="4733415"/>
            <a:ext cx="184666" cy="369332"/>
          </a:xfrm>
          <a:prstGeom prst="rect">
            <a:avLst/>
          </a:prstGeom>
          <a:noFill/>
        </p:spPr>
        <p:txBody>
          <a:bodyPr wrap="none" rtlCol="0">
            <a:spAutoFit/>
          </a:bodyPr>
          <a:lstStyle/>
          <a:p>
            <a:endParaRPr lang="en-US" dirty="0"/>
          </a:p>
        </p:txBody>
      </p:sp>
      <p:grpSp>
        <p:nvGrpSpPr>
          <p:cNvPr id="2" name="Group 1"/>
          <p:cNvGrpSpPr/>
          <p:nvPr/>
        </p:nvGrpSpPr>
        <p:grpSpPr>
          <a:xfrm>
            <a:off x="1040731" y="2555771"/>
            <a:ext cx="9769068" cy="1671268"/>
            <a:chOff x="1040731" y="2555771"/>
            <a:chExt cx="9769068" cy="1671268"/>
          </a:xfrm>
        </p:grpSpPr>
        <p:sp>
          <p:nvSpPr>
            <p:cNvPr id="75" name="Right Arrow 74"/>
            <p:cNvSpPr/>
            <p:nvPr/>
          </p:nvSpPr>
          <p:spPr>
            <a:xfrm>
              <a:off x="1040731" y="2672741"/>
              <a:ext cx="8227306" cy="1437329"/>
            </a:xfrm>
            <a:prstGeom prst="rightArrow">
              <a:avLst/>
            </a:prstGeom>
            <a:gradFill flip="none" rotWithShape="1">
              <a:gsLst>
                <a:gs pos="100000">
                  <a:schemeClr val="bg1"/>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grpSp>
          <p:nvGrpSpPr>
            <p:cNvPr id="28" name="Group 27"/>
            <p:cNvGrpSpPr/>
            <p:nvPr/>
          </p:nvGrpSpPr>
          <p:grpSpPr>
            <a:xfrm>
              <a:off x="1040731" y="2576847"/>
              <a:ext cx="2719676" cy="1629116"/>
              <a:chOff x="3232821" y="5049187"/>
              <a:chExt cx="2719676" cy="1629116"/>
            </a:xfrm>
          </p:grpSpPr>
          <p:sp>
            <p:nvSpPr>
              <p:cNvPr id="66" name="Rounded Rectangle 65"/>
              <p:cNvSpPr/>
              <p:nvPr/>
            </p:nvSpPr>
            <p:spPr>
              <a:xfrm>
                <a:off x="3232821" y="5049187"/>
                <a:ext cx="2719676" cy="1629116"/>
              </a:xfrm>
              <a:prstGeom prst="roundRect">
                <a:avLst>
                  <a:gd name="adj" fmla="val 11942"/>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grpSp>
            <p:nvGrpSpPr>
              <p:cNvPr id="22" name="Group 21"/>
              <p:cNvGrpSpPr/>
              <p:nvPr/>
            </p:nvGrpSpPr>
            <p:grpSpPr>
              <a:xfrm>
                <a:off x="3653156" y="5154059"/>
                <a:ext cx="1895488" cy="1516390"/>
                <a:chOff x="3373936" y="4633021"/>
                <a:chExt cx="2627510" cy="2102008"/>
              </a:xfrm>
            </p:grpSpPr>
            <p:pic>
              <p:nvPicPr>
                <p:cNvPr id="56" name="Picture 55"/>
                <p:cNvPicPr>
                  <a:picLocks noChangeAspect="1"/>
                </p:cNvPicPr>
                <p:nvPr/>
              </p:nvPicPr>
              <p:blipFill>
                <a:blip r:embed="rId3"/>
                <a:stretch>
                  <a:fillRect/>
                </a:stretch>
              </p:blipFill>
              <p:spPr>
                <a:xfrm>
                  <a:off x="3373936" y="4633021"/>
                  <a:ext cx="2627510" cy="2102008"/>
                </a:xfrm>
                <a:prstGeom prst="rect">
                  <a:avLst/>
                </a:prstGeom>
              </p:spPr>
            </p:pic>
            <p:sp>
              <p:nvSpPr>
                <p:cNvPr id="54" name="TextBox 53"/>
                <p:cNvSpPr txBox="1"/>
                <p:nvPr/>
              </p:nvSpPr>
              <p:spPr>
                <a:xfrm>
                  <a:off x="3677775" y="5015247"/>
                  <a:ext cx="1980727" cy="975577"/>
                </a:xfrm>
                <a:prstGeom prst="rect">
                  <a:avLst/>
                </a:prstGeom>
                <a:noFill/>
              </p:spPr>
              <p:txBody>
                <a:bodyPr wrap="square" lIns="0" tIns="0" rIns="0" bIns="0" rtlCol="0">
                  <a:spAutoFit/>
                </a:bodyPr>
                <a:lstStyle/>
                <a:p>
                  <a:pPr algn="ctr">
                    <a:lnSpc>
                      <a:spcPct val="80000"/>
                    </a:lnSpc>
                  </a:pPr>
                  <a:r>
                    <a:rPr lang="en-US" sz="2800" dirty="0" smtClean="0">
                      <a:solidFill>
                        <a:srgbClr val="FFFFFF"/>
                      </a:solidFill>
                    </a:rPr>
                    <a:t>Supplier</a:t>
                  </a:r>
                </a:p>
                <a:p>
                  <a:pPr algn="ctr">
                    <a:lnSpc>
                      <a:spcPct val="80000"/>
                    </a:lnSpc>
                  </a:pPr>
                  <a:r>
                    <a:rPr lang="en-US" sz="2800" dirty="0" smtClean="0">
                      <a:solidFill>
                        <a:srgbClr val="FFFFFF"/>
                      </a:solidFill>
                    </a:rPr>
                    <a:t>.com</a:t>
                  </a:r>
                  <a:endParaRPr lang="en-US" sz="2800" dirty="0">
                    <a:solidFill>
                      <a:srgbClr val="FFFFFF"/>
                    </a:solidFill>
                  </a:endParaRPr>
                </a:p>
              </p:txBody>
            </p:sp>
          </p:grpSp>
        </p:grpSp>
        <p:pic>
          <p:nvPicPr>
            <p:cNvPr id="58" name="Picture 57" descr="Concur_Logo_VT_Reverse_500px.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8037" y="2555771"/>
              <a:ext cx="1541762" cy="1671268"/>
            </a:xfrm>
            <a:prstGeom prst="rect">
              <a:avLst/>
            </a:prstGeom>
          </p:spPr>
        </p:pic>
        <p:grpSp>
          <p:nvGrpSpPr>
            <p:cNvPr id="74" name="Group 73"/>
            <p:cNvGrpSpPr/>
            <p:nvPr/>
          </p:nvGrpSpPr>
          <p:grpSpPr>
            <a:xfrm>
              <a:off x="4735142" y="2576847"/>
              <a:ext cx="2719678" cy="1629116"/>
              <a:chOff x="7720748" y="5049187"/>
              <a:chExt cx="2719678" cy="1629116"/>
            </a:xfrm>
          </p:grpSpPr>
          <p:sp>
            <p:nvSpPr>
              <p:cNvPr id="69" name="Rounded Rectangle 68"/>
              <p:cNvSpPr/>
              <p:nvPr/>
            </p:nvSpPr>
            <p:spPr>
              <a:xfrm>
                <a:off x="7720748" y="5049187"/>
                <a:ext cx="2719678" cy="1629116"/>
              </a:xfrm>
              <a:prstGeom prst="roundRect">
                <a:avLst>
                  <a:gd name="adj" fmla="val 11942"/>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70" name="TextBox 69"/>
              <p:cNvSpPr txBox="1"/>
              <p:nvPr/>
            </p:nvSpPr>
            <p:spPr>
              <a:xfrm>
                <a:off x="8366138" y="6137780"/>
                <a:ext cx="1428898" cy="359073"/>
              </a:xfrm>
              <a:prstGeom prst="rect">
                <a:avLst/>
              </a:prstGeom>
              <a:noFill/>
            </p:spPr>
            <p:txBody>
              <a:bodyPr wrap="square" lIns="0" tIns="0" rIns="0" bIns="0" rtlCol="0">
                <a:spAutoFit/>
              </a:bodyPr>
              <a:lstStyle/>
              <a:p>
                <a:pPr algn="ctr">
                  <a:lnSpc>
                    <a:spcPct val="80000"/>
                  </a:lnSpc>
                </a:pPr>
                <a:r>
                  <a:rPr lang="en-US" sz="2800" dirty="0" err="1" smtClean="0">
                    <a:solidFill>
                      <a:srgbClr val="FFFFFF"/>
                    </a:solidFill>
                  </a:rPr>
                  <a:t>TripLink</a:t>
                </a:r>
                <a:endParaRPr lang="en-US" sz="2800" dirty="0">
                  <a:solidFill>
                    <a:srgbClr val="FFFFFF"/>
                  </a:solidFill>
                </a:endParaRPr>
              </a:p>
            </p:txBody>
          </p:sp>
          <p:pic>
            <p:nvPicPr>
              <p:cNvPr id="73" name="Picture 72"/>
              <p:cNvPicPr>
                <a:picLocks noChangeAspect="1"/>
              </p:cNvPicPr>
              <p:nvPr/>
            </p:nvPicPr>
            <p:blipFill>
              <a:blip r:embed="rId5"/>
              <a:stretch>
                <a:fillRect/>
              </a:stretch>
            </p:blipFill>
            <p:spPr>
              <a:xfrm>
                <a:off x="8415451" y="5228841"/>
                <a:ext cx="1330272" cy="814942"/>
              </a:xfrm>
              <a:prstGeom prst="rect">
                <a:avLst/>
              </a:prstGeom>
            </p:spPr>
          </p:pic>
        </p:grpSp>
      </p:grpSp>
      <p:sp>
        <p:nvSpPr>
          <p:cNvPr id="30" name="TextBox 29"/>
          <p:cNvSpPr txBox="1"/>
          <p:nvPr/>
        </p:nvSpPr>
        <p:spPr>
          <a:xfrm>
            <a:off x="3063363" y="4733415"/>
            <a:ext cx="6204674" cy="726866"/>
          </a:xfrm>
          <a:prstGeom prst="rect">
            <a:avLst/>
          </a:prstGeom>
          <a:noFill/>
        </p:spPr>
        <p:txBody>
          <a:bodyPr wrap="square" lIns="0" tIns="0" rIns="0" bIns="0" rtlCol="0">
            <a:spAutoFit/>
          </a:bodyPr>
          <a:lstStyle/>
          <a:p>
            <a:pPr algn="ctr">
              <a:lnSpc>
                <a:spcPct val="90000"/>
              </a:lnSpc>
            </a:pPr>
            <a:r>
              <a:rPr lang="en-US" sz="2600" dirty="0">
                <a:solidFill>
                  <a:schemeClr val="bg1"/>
                </a:solidFill>
              </a:rPr>
              <a:t>Integrations with select suppliers send itinerary information directly to </a:t>
            </a:r>
            <a:r>
              <a:rPr lang="en-US" sz="2600" dirty="0" smtClean="0">
                <a:solidFill>
                  <a:schemeClr val="bg1"/>
                </a:solidFill>
              </a:rPr>
              <a:t>Concur.</a:t>
            </a:r>
            <a:endParaRPr lang="en-US" sz="2600" dirty="0">
              <a:solidFill>
                <a:schemeClr val="bg1"/>
              </a:solidFill>
            </a:endParaRPr>
          </a:p>
        </p:txBody>
      </p:sp>
      <p:sp>
        <p:nvSpPr>
          <p:cNvPr id="31" name="TextBox 30"/>
          <p:cNvSpPr txBox="1"/>
          <p:nvPr/>
        </p:nvSpPr>
        <p:spPr>
          <a:xfrm>
            <a:off x="3063362" y="5910013"/>
            <a:ext cx="6204676" cy="366767"/>
          </a:xfrm>
          <a:prstGeom prst="rect">
            <a:avLst/>
          </a:prstGeom>
          <a:noFill/>
        </p:spPr>
        <p:txBody>
          <a:bodyPr wrap="square" lIns="0" tIns="0" rIns="0" bIns="0" rtlCol="0">
            <a:spAutoFit/>
          </a:bodyPr>
          <a:lstStyle/>
          <a:p>
            <a:pPr algn="ctr">
              <a:lnSpc>
                <a:spcPct val="90000"/>
              </a:lnSpc>
            </a:pPr>
            <a:r>
              <a:rPr lang="en-US" sz="2600" dirty="0">
                <a:solidFill>
                  <a:schemeClr val="bg1"/>
                </a:solidFill>
              </a:rPr>
              <a:t>No email forwarding </a:t>
            </a:r>
            <a:r>
              <a:rPr lang="en-US" sz="2600" dirty="0" smtClean="0">
                <a:solidFill>
                  <a:schemeClr val="bg1"/>
                </a:solidFill>
              </a:rPr>
              <a:t>required.</a:t>
            </a:r>
            <a:endParaRPr lang="en-US" sz="2600" dirty="0">
              <a:solidFill>
                <a:schemeClr val="bg1"/>
              </a:solidFill>
            </a:endParaRPr>
          </a:p>
        </p:txBody>
      </p:sp>
    </p:spTree>
    <p:extLst>
      <p:ext uri="{BB962C8B-B14F-4D97-AF65-F5344CB8AC3E}">
        <p14:creationId xmlns:p14="http://schemas.microsoft.com/office/powerpoint/2010/main" val="12133469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2000"/>
                            </p:stCondLst>
                            <p:childTnLst>
                              <p:par>
                                <p:cTn id="9" presetID="2" presetClass="entr" presetSubtype="4" fill="hold" grpId="0" nodeType="after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4" fill="hold" grpId="0" nodeType="afterEffect">
                                  <p:stCondLst>
                                    <p:cond delay="100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 y="1305447"/>
            <a:ext cx="4062941" cy="5552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4" name="Rectangle 23"/>
          <p:cNvSpPr/>
          <p:nvPr/>
        </p:nvSpPr>
        <p:spPr>
          <a:xfrm>
            <a:off x="4062942" y="1305447"/>
            <a:ext cx="4062941" cy="55525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5" name="Rectangle 24"/>
          <p:cNvSpPr/>
          <p:nvPr/>
        </p:nvSpPr>
        <p:spPr>
          <a:xfrm>
            <a:off x="8125884" y="1305447"/>
            <a:ext cx="4062941" cy="5552553"/>
          </a:xfrm>
          <a:prstGeom prst="rect">
            <a:avLst/>
          </a:prstGeom>
          <a:solidFill>
            <a:srgbClr val="007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 name="Title 1"/>
          <p:cNvSpPr>
            <a:spLocks noGrp="1"/>
          </p:cNvSpPr>
          <p:nvPr>
            <p:ph type="title"/>
          </p:nvPr>
        </p:nvSpPr>
        <p:spPr/>
        <p:txBody>
          <a:bodyPr/>
          <a:lstStyle/>
          <a:p>
            <a:r>
              <a:rPr lang="en-US" dirty="0" smtClean="0"/>
              <a:t>Get the data and reap the rewards.</a:t>
            </a:r>
            <a:endParaRPr lang="en-US" dirty="0"/>
          </a:p>
        </p:txBody>
      </p:sp>
      <p:sp>
        <p:nvSpPr>
          <p:cNvPr id="4" name="Title 2"/>
          <p:cNvSpPr txBox="1">
            <a:spLocks/>
          </p:cNvSpPr>
          <p:nvPr/>
        </p:nvSpPr>
        <p:spPr>
          <a:xfrm>
            <a:off x="280478" y="4648791"/>
            <a:ext cx="3501987" cy="145718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6000" b="1" kern="1200">
                <a:solidFill>
                  <a:schemeClr val="tx1"/>
                </a:solidFill>
                <a:latin typeface="+mj-lt"/>
                <a:ea typeface="+mj-ea"/>
                <a:cs typeface="+mj-cs"/>
              </a:defRPr>
            </a:lvl1pPr>
          </a:lstStyle>
          <a:p>
            <a:pPr algn="ctr">
              <a:lnSpc>
                <a:spcPct val="90000"/>
              </a:lnSpc>
              <a:spcAft>
                <a:spcPts val="1200"/>
              </a:spcAft>
            </a:pPr>
            <a:r>
              <a:rPr lang="en-US" sz="2600" dirty="0" smtClean="0">
                <a:solidFill>
                  <a:schemeClr val="bg1"/>
                </a:solidFill>
              </a:rPr>
              <a:t>Better visibility</a:t>
            </a:r>
          </a:p>
          <a:p>
            <a:pPr algn="ctr">
              <a:lnSpc>
                <a:spcPct val="90000"/>
              </a:lnSpc>
            </a:pPr>
            <a:r>
              <a:rPr lang="en-US" sz="2400" b="0" dirty="0">
                <a:solidFill>
                  <a:schemeClr val="bg1"/>
                </a:solidFill>
              </a:rPr>
              <a:t>I</a:t>
            </a:r>
            <a:r>
              <a:rPr lang="en-US" sz="2400" b="0" dirty="0" smtClean="0">
                <a:solidFill>
                  <a:schemeClr val="bg1"/>
                </a:solidFill>
              </a:rPr>
              <a:t>nsight </a:t>
            </a:r>
            <a:r>
              <a:rPr lang="en-US" sz="2400" b="0" dirty="0">
                <a:solidFill>
                  <a:schemeClr val="bg1"/>
                </a:solidFill>
              </a:rPr>
              <a:t>on </a:t>
            </a:r>
            <a:r>
              <a:rPr lang="en-US" sz="2400" b="0" dirty="0" smtClean="0">
                <a:solidFill>
                  <a:schemeClr val="bg1"/>
                </a:solidFill>
              </a:rPr>
              <a:t>all traveler</a:t>
            </a:r>
            <a:br>
              <a:rPr lang="en-US" sz="2400" b="0" dirty="0" smtClean="0">
                <a:solidFill>
                  <a:schemeClr val="bg1"/>
                </a:solidFill>
              </a:rPr>
            </a:br>
            <a:r>
              <a:rPr lang="en-US" sz="2400" b="0" dirty="0" smtClean="0">
                <a:solidFill>
                  <a:schemeClr val="bg1"/>
                </a:solidFill>
              </a:rPr>
              <a:t>spending/buying behavior.</a:t>
            </a:r>
          </a:p>
        </p:txBody>
      </p:sp>
      <p:sp>
        <p:nvSpPr>
          <p:cNvPr id="6" name="Title 2"/>
          <p:cNvSpPr txBox="1">
            <a:spLocks/>
          </p:cNvSpPr>
          <p:nvPr/>
        </p:nvSpPr>
        <p:spPr>
          <a:xfrm>
            <a:off x="4338848" y="4648790"/>
            <a:ext cx="3511129" cy="145718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6000" b="1" kern="1200">
                <a:solidFill>
                  <a:schemeClr val="tx1"/>
                </a:solidFill>
                <a:latin typeface="+mj-lt"/>
                <a:ea typeface="+mj-ea"/>
                <a:cs typeface="+mj-cs"/>
              </a:defRPr>
            </a:lvl1pPr>
          </a:lstStyle>
          <a:p>
            <a:pPr algn="ctr">
              <a:lnSpc>
                <a:spcPct val="90000"/>
              </a:lnSpc>
              <a:spcAft>
                <a:spcPts val="1200"/>
              </a:spcAft>
            </a:pPr>
            <a:r>
              <a:rPr lang="en-US" sz="2600" dirty="0" smtClean="0">
                <a:solidFill>
                  <a:schemeClr val="bg1"/>
                </a:solidFill>
              </a:rPr>
              <a:t>More control</a:t>
            </a:r>
          </a:p>
          <a:p>
            <a:pPr algn="ctr">
              <a:lnSpc>
                <a:spcPct val="90000"/>
              </a:lnSpc>
            </a:pPr>
            <a:r>
              <a:rPr lang="en-US" sz="2400" b="0" dirty="0" smtClean="0">
                <a:solidFill>
                  <a:schemeClr val="bg1"/>
                </a:solidFill>
              </a:rPr>
              <a:t>Enforce your policies </a:t>
            </a:r>
            <a:r>
              <a:rPr lang="en-US" sz="2400" b="0" dirty="0">
                <a:solidFill>
                  <a:schemeClr val="bg1"/>
                </a:solidFill>
              </a:rPr>
              <a:t>and complete </a:t>
            </a:r>
            <a:r>
              <a:rPr lang="en-US" sz="2400" b="0" dirty="0" smtClean="0">
                <a:solidFill>
                  <a:schemeClr val="bg1"/>
                </a:solidFill>
              </a:rPr>
              <a:t>audits </a:t>
            </a:r>
            <a:r>
              <a:rPr lang="en-US" sz="2400" b="0" dirty="0">
                <a:solidFill>
                  <a:schemeClr val="bg1"/>
                </a:solidFill>
              </a:rPr>
              <a:t>on </a:t>
            </a:r>
            <a:r>
              <a:rPr lang="en-US" sz="2400" b="0" dirty="0" smtClean="0">
                <a:solidFill>
                  <a:schemeClr val="bg1"/>
                </a:solidFill>
              </a:rPr>
              <a:t>all transactions.</a:t>
            </a:r>
            <a:endParaRPr lang="en-US" sz="2400" b="0" dirty="0">
              <a:solidFill>
                <a:schemeClr val="bg1"/>
              </a:solidFill>
            </a:endParaRPr>
          </a:p>
        </p:txBody>
      </p:sp>
      <p:sp>
        <p:nvSpPr>
          <p:cNvPr id="7" name="Title 2"/>
          <p:cNvSpPr txBox="1">
            <a:spLocks/>
          </p:cNvSpPr>
          <p:nvPr/>
        </p:nvSpPr>
        <p:spPr>
          <a:xfrm>
            <a:off x="8303235" y="4648791"/>
            <a:ext cx="3656922" cy="1547167"/>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6000" b="1" kern="1200">
                <a:solidFill>
                  <a:schemeClr val="tx1"/>
                </a:solidFill>
                <a:latin typeface="+mj-lt"/>
                <a:ea typeface="+mj-ea"/>
                <a:cs typeface="+mj-cs"/>
              </a:defRPr>
            </a:lvl1pPr>
          </a:lstStyle>
          <a:p>
            <a:pPr algn="ctr">
              <a:lnSpc>
                <a:spcPct val="90000"/>
              </a:lnSpc>
              <a:spcAft>
                <a:spcPts val="1200"/>
              </a:spcAft>
            </a:pPr>
            <a:r>
              <a:rPr lang="en-US" sz="2600" dirty="0" smtClean="0">
                <a:solidFill>
                  <a:schemeClr val="bg1"/>
                </a:solidFill>
              </a:rPr>
              <a:t>Stronger negotiations</a:t>
            </a:r>
          </a:p>
          <a:p>
            <a:pPr algn="ctr">
              <a:lnSpc>
                <a:spcPct val="90000"/>
              </a:lnSpc>
            </a:pPr>
            <a:r>
              <a:rPr lang="en-US" sz="2400" b="0" dirty="0" smtClean="0">
                <a:solidFill>
                  <a:schemeClr val="bg1"/>
                </a:solidFill>
              </a:rPr>
              <a:t>Get </a:t>
            </a:r>
            <a:r>
              <a:rPr lang="en-US" sz="2400" b="0" dirty="0">
                <a:solidFill>
                  <a:schemeClr val="bg1"/>
                </a:solidFill>
              </a:rPr>
              <a:t>every discount </a:t>
            </a:r>
            <a:r>
              <a:rPr lang="en-US" sz="2400" b="0" dirty="0" smtClean="0">
                <a:solidFill>
                  <a:schemeClr val="bg1"/>
                </a:solidFill>
              </a:rPr>
              <a:t/>
            </a:r>
            <a:br>
              <a:rPr lang="en-US" sz="2400" b="0" dirty="0" smtClean="0">
                <a:solidFill>
                  <a:schemeClr val="bg1"/>
                </a:solidFill>
              </a:rPr>
            </a:br>
            <a:r>
              <a:rPr lang="en-US" sz="2400" b="0" dirty="0" smtClean="0">
                <a:solidFill>
                  <a:schemeClr val="bg1"/>
                </a:solidFill>
              </a:rPr>
              <a:t>you deserve.</a:t>
            </a:r>
          </a:p>
        </p:txBody>
      </p:sp>
      <p:grpSp>
        <p:nvGrpSpPr>
          <p:cNvPr id="31" name="Group 30"/>
          <p:cNvGrpSpPr/>
          <p:nvPr/>
        </p:nvGrpSpPr>
        <p:grpSpPr>
          <a:xfrm>
            <a:off x="979601" y="2193534"/>
            <a:ext cx="2103740" cy="2103740"/>
            <a:chOff x="979601" y="2193534"/>
            <a:chExt cx="2103740" cy="2103740"/>
          </a:xfrm>
        </p:grpSpPr>
        <p:sp>
          <p:nvSpPr>
            <p:cNvPr id="26" name="Oval 25"/>
            <p:cNvSpPr/>
            <p:nvPr/>
          </p:nvSpPr>
          <p:spPr>
            <a:xfrm>
              <a:off x="979601" y="2193534"/>
              <a:ext cx="2103740" cy="2103740"/>
            </a:xfrm>
            <a:prstGeom prst="ellipse">
              <a:avLst/>
            </a:prstGeom>
            <a:solidFill>
              <a:srgbClr val="004A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grpSp>
          <p:nvGrpSpPr>
            <p:cNvPr id="28" name="Group 27"/>
            <p:cNvGrpSpPr/>
            <p:nvPr/>
          </p:nvGrpSpPr>
          <p:grpSpPr>
            <a:xfrm>
              <a:off x="1345943" y="2587936"/>
              <a:ext cx="1399165" cy="1199808"/>
              <a:chOff x="1493782" y="2740433"/>
              <a:chExt cx="1015691" cy="870973"/>
            </a:xfrm>
          </p:grpSpPr>
          <p:grpSp>
            <p:nvGrpSpPr>
              <p:cNvPr id="8" name="Group 7"/>
              <p:cNvGrpSpPr/>
              <p:nvPr/>
            </p:nvGrpSpPr>
            <p:grpSpPr>
              <a:xfrm>
                <a:off x="2036288" y="2740433"/>
                <a:ext cx="473185" cy="512272"/>
                <a:chOff x="4870610" y="2824914"/>
                <a:chExt cx="365125" cy="395287"/>
              </a:xfrm>
              <a:solidFill>
                <a:srgbClr val="FFFFFF"/>
              </a:solidFill>
            </p:grpSpPr>
            <p:sp>
              <p:nvSpPr>
                <p:cNvPr id="9" name="Freeform 262"/>
                <p:cNvSpPr>
                  <a:spLocks/>
                </p:cNvSpPr>
                <p:nvPr/>
              </p:nvSpPr>
              <p:spPr bwMode="auto">
                <a:xfrm>
                  <a:off x="4870610" y="2856663"/>
                  <a:ext cx="365125" cy="363538"/>
                </a:xfrm>
                <a:custGeom>
                  <a:avLst/>
                  <a:gdLst>
                    <a:gd name="T0" fmla="*/ 151 w 302"/>
                    <a:gd name="T1" fmla="*/ 149 h 300"/>
                    <a:gd name="T2" fmla="*/ 130 w 302"/>
                    <a:gd name="T3" fmla="*/ 0 h 300"/>
                    <a:gd name="T4" fmla="*/ 130 w 302"/>
                    <a:gd name="T5" fmla="*/ 0 h 300"/>
                    <a:gd name="T6" fmla="*/ 0 w 302"/>
                    <a:gd name="T7" fmla="*/ 149 h 300"/>
                    <a:gd name="T8" fmla="*/ 151 w 302"/>
                    <a:gd name="T9" fmla="*/ 300 h 300"/>
                    <a:gd name="T10" fmla="*/ 302 w 302"/>
                    <a:gd name="T11" fmla="*/ 149 h 300"/>
                    <a:gd name="T12" fmla="*/ 270 w 302"/>
                    <a:gd name="T13" fmla="*/ 57 h 300"/>
                    <a:gd name="T14" fmla="*/ 151 w 302"/>
                    <a:gd name="T15" fmla="*/ 149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300">
                      <a:moveTo>
                        <a:pt x="151" y="149"/>
                      </a:moveTo>
                      <a:cubicBezTo>
                        <a:pt x="130" y="0"/>
                        <a:pt x="130" y="0"/>
                        <a:pt x="130" y="0"/>
                      </a:cubicBezTo>
                      <a:cubicBezTo>
                        <a:pt x="130" y="0"/>
                        <a:pt x="130" y="0"/>
                        <a:pt x="130" y="0"/>
                      </a:cubicBezTo>
                      <a:cubicBezTo>
                        <a:pt x="57" y="10"/>
                        <a:pt x="0" y="73"/>
                        <a:pt x="0" y="149"/>
                      </a:cubicBezTo>
                      <a:cubicBezTo>
                        <a:pt x="0" y="233"/>
                        <a:pt x="68" y="300"/>
                        <a:pt x="151" y="300"/>
                      </a:cubicBezTo>
                      <a:cubicBezTo>
                        <a:pt x="234" y="300"/>
                        <a:pt x="302" y="233"/>
                        <a:pt x="302" y="149"/>
                      </a:cubicBezTo>
                      <a:cubicBezTo>
                        <a:pt x="302" y="115"/>
                        <a:pt x="290" y="83"/>
                        <a:pt x="270" y="57"/>
                      </a:cubicBezTo>
                      <a:lnTo>
                        <a:pt x="151"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sp>
              <p:nvSpPr>
                <p:cNvPr id="10" name="Freeform 263"/>
                <p:cNvSpPr>
                  <a:spLocks/>
                </p:cNvSpPr>
                <p:nvPr/>
              </p:nvSpPr>
              <p:spPr bwMode="auto">
                <a:xfrm>
                  <a:off x="5038885" y="2824914"/>
                  <a:ext cx="169863" cy="184150"/>
                </a:xfrm>
                <a:custGeom>
                  <a:avLst/>
                  <a:gdLst>
                    <a:gd name="T0" fmla="*/ 21 w 140"/>
                    <a:gd name="T1" fmla="*/ 151 h 151"/>
                    <a:gd name="T2" fmla="*/ 140 w 140"/>
                    <a:gd name="T3" fmla="*/ 58 h 151"/>
                    <a:gd name="T4" fmla="*/ 21 w 140"/>
                    <a:gd name="T5" fmla="*/ 0 h 151"/>
                    <a:gd name="T6" fmla="*/ 0 w 140"/>
                    <a:gd name="T7" fmla="*/ 2 h 151"/>
                    <a:gd name="T8" fmla="*/ 0 w 140"/>
                    <a:gd name="T9" fmla="*/ 2 h 151"/>
                    <a:gd name="T10" fmla="*/ 21 w 140"/>
                    <a:gd name="T11" fmla="*/ 151 h 151"/>
                  </a:gdLst>
                  <a:ahLst/>
                  <a:cxnLst>
                    <a:cxn ang="0">
                      <a:pos x="T0" y="T1"/>
                    </a:cxn>
                    <a:cxn ang="0">
                      <a:pos x="T2" y="T3"/>
                    </a:cxn>
                    <a:cxn ang="0">
                      <a:pos x="T4" y="T5"/>
                    </a:cxn>
                    <a:cxn ang="0">
                      <a:pos x="T6" y="T7"/>
                    </a:cxn>
                    <a:cxn ang="0">
                      <a:pos x="T8" y="T9"/>
                    </a:cxn>
                    <a:cxn ang="0">
                      <a:pos x="T10" y="T11"/>
                    </a:cxn>
                  </a:cxnLst>
                  <a:rect l="0" t="0" r="r" b="b"/>
                  <a:pathLst>
                    <a:path w="140" h="151">
                      <a:moveTo>
                        <a:pt x="21" y="151"/>
                      </a:moveTo>
                      <a:cubicBezTo>
                        <a:pt x="140" y="58"/>
                        <a:pt x="140" y="58"/>
                        <a:pt x="140" y="58"/>
                      </a:cubicBezTo>
                      <a:cubicBezTo>
                        <a:pt x="113" y="23"/>
                        <a:pt x="70" y="0"/>
                        <a:pt x="21" y="0"/>
                      </a:cubicBezTo>
                      <a:cubicBezTo>
                        <a:pt x="14" y="0"/>
                        <a:pt x="7" y="1"/>
                        <a:pt x="0" y="2"/>
                      </a:cubicBezTo>
                      <a:cubicBezTo>
                        <a:pt x="0" y="2"/>
                        <a:pt x="0" y="2"/>
                        <a:pt x="0" y="2"/>
                      </a:cubicBezTo>
                      <a:lnTo>
                        <a:pt x="21"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grpSp>
          <p:grpSp>
            <p:nvGrpSpPr>
              <p:cNvPr id="11" name="Group 10"/>
              <p:cNvGrpSpPr/>
              <p:nvPr/>
            </p:nvGrpSpPr>
            <p:grpSpPr>
              <a:xfrm>
                <a:off x="1493782" y="3033297"/>
                <a:ext cx="699490" cy="578109"/>
                <a:chOff x="4229100" y="2806700"/>
                <a:chExt cx="539750" cy="446088"/>
              </a:xfrm>
              <a:solidFill>
                <a:srgbClr val="FFFFFF"/>
              </a:solidFill>
            </p:grpSpPr>
            <p:sp>
              <p:nvSpPr>
                <p:cNvPr id="12" name="Freeform 336"/>
                <p:cNvSpPr>
                  <a:spLocks/>
                </p:cNvSpPr>
                <p:nvPr/>
              </p:nvSpPr>
              <p:spPr bwMode="auto">
                <a:xfrm>
                  <a:off x="4229100" y="3227388"/>
                  <a:ext cx="539750" cy="25400"/>
                </a:xfrm>
                <a:custGeom>
                  <a:avLst/>
                  <a:gdLst>
                    <a:gd name="T0" fmla="*/ 0 w 446"/>
                    <a:gd name="T1" fmla="*/ 11 h 21"/>
                    <a:gd name="T2" fmla="*/ 13 w 446"/>
                    <a:gd name="T3" fmla="*/ 21 h 21"/>
                    <a:gd name="T4" fmla="*/ 433 w 446"/>
                    <a:gd name="T5" fmla="*/ 21 h 21"/>
                    <a:gd name="T6" fmla="*/ 446 w 446"/>
                    <a:gd name="T7" fmla="*/ 11 h 21"/>
                    <a:gd name="T8" fmla="*/ 446 w 446"/>
                    <a:gd name="T9" fmla="*/ 11 h 21"/>
                    <a:gd name="T10" fmla="*/ 433 w 446"/>
                    <a:gd name="T11" fmla="*/ 0 h 21"/>
                    <a:gd name="T12" fmla="*/ 13 w 446"/>
                    <a:gd name="T13" fmla="*/ 0 h 21"/>
                    <a:gd name="T14" fmla="*/ 0 w 446"/>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6" h="21">
                      <a:moveTo>
                        <a:pt x="0" y="11"/>
                      </a:moveTo>
                      <a:cubicBezTo>
                        <a:pt x="0" y="16"/>
                        <a:pt x="6" y="21"/>
                        <a:pt x="13" y="21"/>
                      </a:cubicBezTo>
                      <a:cubicBezTo>
                        <a:pt x="433" y="21"/>
                        <a:pt x="433" y="21"/>
                        <a:pt x="433" y="21"/>
                      </a:cubicBezTo>
                      <a:cubicBezTo>
                        <a:pt x="440" y="21"/>
                        <a:pt x="446" y="16"/>
                        <a:pt x="446" y="11"/>
                      </a:cubicBezTo>
                      <a:cubicBezTo>
                        <a:pt x="446" y="11"/>
                        <a:pt x="446" y="11"/>
                        <a:pt x="446" y="11"/>
                      </a:cubicBezTo>
                      <a:cubicBezTo>
                        <a:pt x="446" y="5"/>
                        <a:pt x="440" y="0"/>
                        <a:pt x="433" y="0"/>
                      </a:cubicBezTo>
                      <a:cubicBezTo>
                        <a:pt x="13" y="0"/>
                        <a:pt x="13" y="0"/>
                        <a:pt x="13" y="0"/>
                      </a:cubicBezTo>
                      <a:cubicBezTo>
                        <a:pt x="6" y="0"/>
                        <a:pt x="0" y="5"/>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sp>
              <p:nvSpPr>
                <p:cNvPr id="13" name="Rectangle 337"/>
                <p:cNvSpPr>
                  <a:spLocks noChangeArrowheads="1"/>
                </p:cNvSpPr>
                <p:nvPr/>
              </p:nvSpPr>
              <p:spPr bwMode="auto">
                <a:xfrm>
                  <a:off x="4595813" y="3001963"/>
                  <a:ext cx="112713"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sp>
              <p:nvSpPr>
                <p:cNvPr id="14" name="Rectangle 338"/>
                <p:cNvSpPr>
                  <a:spLocks noChangeArrowheads="1"/>
                </p:cNvSpPr>
                <p:nvPr/>
              </p:nvSpPr>
              <p:spPr bwMode="auto">
                <a:xfrm>
                  <a:off x="4441825" y="2806700"/>
                  <a:ext cx="114300" cy="396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sp>
              <p:nvSpPr>
                <p:cNvPr id="15" name="Rectangle 339"/>
                <p:cNvSpPr>
                  <a:spLocks noChangeArrowheads="1"/>
                </p:cNvSpPr>
                <p:nvPr/>
              </p:nvSpPr>
              <p:spPr bwMode="auto">
                <a:xfrm>
                  <a:off x="4289425" y="2955925"/>
                  <a:ext cx="114300" cy="247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grpSp>
        </p:grpSp>
      </p:grpSp>
      <p:grpSp>
        <p:nvGrpSpPr>
          <p:cNvPr id="30" name="Group 29"/>
          <p:cNvGrpSpPr/>
          <p:nvPr/>
        </p:nvGrpSpPr>
        <p:grpSpPr>
          <a:xfrm>
            <a:off x="5042542" y="2193534"/>
            <a:ext cx="2103740" cy="2103740"/>
            <a:chOff x="5042542" y="2193534"/>
            <a:chExt cx="2103740" cy="2103740"/>
          </a:xfrm>
        </p:grpSpPr>
        <p:sp>
          <p:nvSpPr>
            <p:cNvPr id="17" name="Oval 16"/>
            <p:cNvSpPr/>
            <p:nvPr/>
          </p:nvSpPr>
          <p:spPr>
            <a:xfrm>
              <a:off x="5042542" y="2193534"/>
              <a:ext cx="2103740" cy="210374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19" name="Freeform 58"/>
            <p:cNvSpPr>
              <a:spLocks noEditPoints="1"/>
            </p:cNvSpPr>
            <p:nvPr/>
          </p:nvSpPr>
          <p:spPr bwMode="auto">
            <a:xfrm>
              <a:off x="5531681" y="2684726"/>
              <a:ext cx="1125463" cy="1121356"/>
            </a:xfrm>
            <a:custGeom>
              <a:avLst/>
              <a:gdLst>
                <a:gd name="T0" fmla="*/ 179 w 359"/>
                <a:gd name="T1" fmla="*/ 0 h 358"/>
                <a:gd name="T2" fmla="*/ 0 w 359"/>
                <a:gd name="T3" fmla="*/ 179 h 358"/>
                <a:gd name="T4" fmla="*/ 179 w 359"/>
                <a:gd name="T5" fmla="*/ 358 h 358"/>
                <a:gd name="T6" fmla="*/ 359 w 359"/>
                <a:gd name="T7" fmla="*/ 179 h 358"/>
                <a:gd name="T8" fmla="*/ 179 w 359"/>
                <a:gd name="T9" fmla="*/ 0 h 358"/>
                <a:gd name="T10" fmla="*/ 144 w 359"/>
                <a:gd name="T11" fmla="*/ 285 h 358"/>
                <a:gd name="T12" fmla="*/ 105 w 359"/>
                <a:gd name="T13" fmla="*/ 246 h 358"/>
                <a:gd name="T14" fmla="*/ 105 w 359"/>
                <a:gd name="T15" fmla="*/ 245 h 358"/>
                <a:gd name="T16" fmla="*/ 57 w 359"/>
                <a:gd name="T17" fmla="*/ 197 h 358"/>
                <a:gd name="T18" fmla="*/ 97 w 359"/>
                <a:gd name="T19" fmla="*/ 158 h 358"/>
                <a:gd name="T20" fmla="*/ 145 w 359"/>
                <a:gd name="T21" fmla="*/ 206 h 358"/>
                <a:gd name="T22" fmla="*/ 261 w 359"/>
                <a:gd name="T23" fmla="*/ 90 h 358"/>
                <a:gd name="T24" fmla="*/ 300 w 359"/>
                <a:gd name="T25" fmla="*/ 129 h 358"/>
                <a:gd name="T26" fmla="*/ 144 w 359"/>
                <a:gd name="T27" fmla="*/ 28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9" h="358">
                  <a:moveTo>
                    <a:pt x="179" y="0"/>
                  </a:moveTo>
                  <a:cubicBezTo>
                    <a:pt x="80" y="0"/>
                    <a:pt x="0" y="80"/>
                    <a:pt x="0" y="179"/>
                  </a:cubicBezTo>
                  <a:cubicBezTo>
                    <a:pt x="0" y="278"/>
                    <a:pt x="80" y="358"/>
                    <a:pt x="179" y="358"/>
                  </a:cubicBezTo>
                  <a:cubicBezTo>
                    <a:pt x="278" y="358"/>
                    <a:pt x="359" y="278"/>
                    <a:pt x="359" y="179"/>
                  </a:cubicBezTo>
                  <a:cubicBezTo>
                    <a:pt x="359" y="80"/>
                    <a:pt x="278" y="0"/>
                    <a:pt x="179" y="0"/>
                  </a:cubicBezTo>
                  <a:close/>
                  <a:moveTo>
                    <a:pt x="144" y="285"/>
                  </a:moveTo>
                  <a:cubicBezTo>
                    <a:pt x="105" y="246"/>
                    <a:pt x="105" y="246"/>
                    <a:pt x="105" y="246"/>
                  </a:cubicBezTo>
                  <a:cubicBezTo>
                    <a:pt x="105" y="245"/>
                    <a:pt x="105" y="245"/>
                    <a:pt x="105" y="245"/>
                  </a:cubicBezTo>
                  <a:cubicBezTo>
                    <a:pt x="57" y="197"/>
                    <a:pt x="57" y="197"/>
                    <a:pt x="57" y="197"/>
                  </a:cubicBezTo>
                  <a:cubicBezTo>
                    <a:pt x="97" y="158"/>
                    <a:pt x="97" y="158"/>
                    <a:pt x="97" y="158"/>
                  </a:cubicBezTo>
                  <a:cubicBezTo>
                    <a:pt x="145" y="206"/>
                    <a:pt x="145" y="206"/>
                    <a:pt x="145" y="206"/>
                  </a:cubicBezTo>
                  <a:cubicBezTo>
                    <a:pt x="261" y="90"/>
                    <a:pt x="261" y="90"/>
                    <a:pt x="261" y="90"/>
                  </a:cubicBezTo>
                  <a:cubicBezTo>
                    <a:pt x="300" y="129"/>
                    <a:pt x="300" y="129"/>
                    <a:pt x="300" y="129"/>
                  </a:cubicBezTo>
                  <a:lnTo>
                    <a:pt x="144" y="28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grpSp>
      <p:grpSp>
        <p:nvGrpSpPr>
          <p:cNvPr id="5" name="Group 4"/>
          <p:cNvGrpSpPr/>
          <p:nvPr/>
        </p:nvGrpSpPr>
        <p:grpSpPr>
          <a:xfrm>
            <a:off x="9105484" y="2193534"/>
            <a:ext cx="2103740" cy="2103740"/>
            <a:chOff x="9105484" y="2193534"/>
            <a:chExt cx="2103740" cy="2103740"/>
          </a:xfrm>
        </p:grpSpPr>
        <p:sp>
          <p:nvSpPr>
            <p:cNvPr id="27" name="Oval 26"/>
            <p:cNvSpPr/>
            <p:nvPr/>
          </p:nvSpPr>
          <p:spPr>
            <a:xfrm>
              <a:off x="9105484" y="2193534"/>
              <a:ext cx="2103740" cy="210374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pic>
          <p:nvPicPr>
            <p:cNvPr id="3" name="Picture 2"/>
            <p:cNvPicPr>
              <a:picLocks noChangeAspect="1"/>
            </p:cNvPicPr>
            <p:nvPr/>
          </p:nvPicPr>
          <p:blipFill>
            <a:blip r:embed="rId3"/>
            <a:stretch>
              <a:fillRect/>
            </a:stretch>
          </p:blipFill>
          <p:spPr>
            <a:xfrm>
              <a:off x="9713200" y="2770929"/>
              <a:ext cx="996652" cy="996652"/>
            </a:xfrm>
            <a:prstGeom prst="rect">
              <a:avLst/>
            </a:prstGeom>
          </p:spPr>
        </p:pic>
      </p:grpSp>
    </p:spTree>
    <p:extLst>
      <p:ext uri="{BB962C8B-B14F-4D97-AF65-F5344CB8AC3E}">
        <p14:creationId xmlns:p14="http://schemas.microsoft.com/office/powerpoint/2010/main" val="41847044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53" presetClass="entr" presetSubtype="16" fill="hold" nodeType="afterEffect">
                                  <p:stCondLst>
                                    <p:cond delay="50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2" presetClass="entr" presetSubtype="4"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5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2" presetClass="entr" presetSubtype="4"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48D3D"/>
                </a:solidFill>
              </a:rPr>
              <a:t>With all that data, you can do </a:t>
            </a:r>
            <a:br>
              <a:rPr lang="en-US" dirty="0" smtClean="0">
                <a:solidFill>
                  <a:srgbClr val="548D3D"/>
                </a:solidFill>
              </a:rPr>
            </a:br>
            <a:r>
              <a:rPr lang="en-US" dirty="0" smtClean="0">
                <a:solidFill>
                  <a:srgbClr val="548D3D"/>
                </a:solidFill>
              </a:rPr>
              <a:t>great things.</a:t>
            </a:r>
            <a:endParaRPr lang="en-US" dirty="0">
              <a:solidFill>
                <a:srgbClr val="548D3D"/>
              </a:solidFill>
            </a:endParaRPr>
          </a:p>
        </p:txBody>
      </p:sp>
      <p:pic>
        <p:nvPicPr>
          <p:cNvPr id="3" name="Picture Placeholder 2" descr="concur_pt_scout-4874-2.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5" r="85"/>
          <a:stretch>
            <a:fillRect/>
          </a:stretch>
        </p:blipFill>
        <p:spPr/>
      </p:pic>
      <p:pic>
        <p:nvPicPr>
          <p:cNvPr id="5" name="Picture Placeholder 2" descr="concur_pt_scout-4874-2.jpg"/>
          <p:cNvPicPr>
            <a:picLocks noChangeAspect="1"/>
          </p:cNvPicPr>
          <p:nvPr/>
        </p:nvPicPr>
        <p:blipFill>
          <a:blip r:embed="rId4">
            <a:extLst>
              <a:ext uri="{BEBA8EAE-BF5A-486C-A8C5-ECC9F3942E4B}">
                <a14:imgProps xmlns:a14="http://schemas.microsoft.com/office/drawing/2010/main">
                  <a14:imgLayer r:embed="rId5">
                    <a14:imgEffect>
                      <a14:artisticGlowDiffused intensity="10"/>
                    </a14:imgEffect>
                  </a14:imgLayer>
                </a14:imgProps>
              </a:ext>
              <a:ext uri="{28A0092B-C50C-407E-A947-70E740481C1C}">
                <a14:useLocalDpi xmlns:a14="http://schemas.microsoft.com/office/drawing/2010/main" val="0"/>
              </a:ext>
            </a:extLst>
          </a:blip>
          <a:srcRect l="85" r="85"/>
          <a:stretch>
            <a:fillRect/>
          </a:stretch>
        </p:blipFill>
        <p:spPr>
          <a:xfrm>
            <a:off x="0" y="0"/>
            <a:ext cx="12188825" cy="4426665"/>
          </a:xfrm>
          <a:prstGeom prst="rect">
            <a:avLst/>
          </a:prstGeom>
        </p:spPr>
      </p:pic>
    </p:spTree>
    <p:extLst>
      <p:ext uri="{BB962C8B-B14F-4D97-AF65-F5344CB8AC3E}">
        <p14:creationId xmlns:p14="http://schemas.microsoft.com/office/powerpoint/2010/main" val="276115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 y="1654771"/>
            <a:ext cx="4062941" cy="52032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1" name="Rectangle 20"/>
          <p:cNvSpPr/>
          <p:nvPr/>
        </p:nvSpPr>
        <p:spPr>
          <a:xfrm>
            <a:off x="4062942" y="1654771"/>
            <a:ext cx="4062941" cy="52032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2" name="Rectangle 21"/>
          <p:cNvSpPr/>
          <p:nvPr/>
        </p:nvSpPr>
        <p:spPr>
          <a:xfrm>
            <a:off x="8125884" y="1654771"/>
            <a:ext cx="4062941" cy="52032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 name="Title 1"/>
          <p:cNvSpPr>
            <a:spLocks noGrp="1"/>
          </p:cNvSpPr>
          <p:nvPr>
            <p:ph type="title"/>
          </p:nvPr>
        </p:nvSpPr>
        <p:spPr/>
        <p:txBody>
          <a:bodyPr/>
          <a:lstStyle/>
          <a:p>
            <a:r>
              <a:rPr lang="en-US" dirty="0"/>
              <a:t>Improve their experience, </a:t>
            </a:r>
            <a:r>
              <a:rPr lang="en-US" dirty="0" smtClean="0"/>
              <a:t/>
            </a:r>
            <a:br>
              <a:rPr lang="en-US" dirty="0" smtClean="0"/>
            </a:br>
            <a:r>
              <a:rPr lang="en-US" dirty="0" smtClean="0"/>
              <a:t>and they’ll be more productive.</a:t>
            </a:r>
            <a:endParaRPr lang="en-US" dirty="0"/>
          </a:p>
        </p:txBody>
      </p:sp>
      <p:sp>
        <p:nvSpPr>
          <p:cNvPr id="42" name="Oval 41"/>
          <p:cNvSpPr/>
          <p:nvPr/>
        </p:nvSpPr>
        <p:spPr>
          <a:xfrm>
            <a:off x="5042542" y="2193534"/>
            <a:ext cx="2103740" cy="210374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grpSp>
        <p:nvGrpSpPr>
          <p:cNvPr id="11" name="Group 10"/>
          <p:cNvGrpSpPr/>
          <p:nvPr/>
        </p:nvGrpSpPr>
        <p:grpSpPr>
          <a:xfrm>
            <a:off x="979601" y="2193534"/>
            <a:ext cx="2103740" cy="2103740"/>
            <a:chOff x="979601" y="2193534"/>
            <a:chExt cx="2103740" cy="2103740"/>
          </a:xfrm>
        </p:grpSpPr>
        <p:sp>
          <p:nvSpPr>
            <p:cNvPr id="28" name="Oval 27"/>
            <p:cNvSpPr/>
            <p:nvPr/>
          </p:nvSpPr>
          <p:spPr>
            <a:xfrm>
              <a:off x="979601" y="2193534"/>
              <a:ext cx="2103740" cy="210374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grpSp>
          <p:nvGrpSpPr>
            <p:cNvPr id="31" name="Group 30"/>
            <p:cNvGrpSpPr/>
            <p:nvPr/>
          </p:nvGrpSpPr>
          <p:grpSpPr>
            <a:xfrm>
              <a:off x="1633857" y="2672924"/>
              <a:ext cx="795228" cy="1144960"/>
              <a:chOff x="1904059" y="1843656"/>
              <a:chExt cx="505274" cy="727489"/>
            </a:xfrm>
          </p:grpSpPr>
          <p:sp>
            <p:nvSpPr>
              <p:cNvPr id="27" name="Freeform 380"/>
              <p:cNvSpPr>
                <a:spLocks noEditPoints="1"/>
              </p:cNvSpPr>
              <p:nvPr/>
            </p:nvSpPr>
            <p:spPr bwMode="auto">
              <a:xfrm>
                <a:off x="1904059" y="1843656"/>
                <a:ext cx="505274" cy="727489"/>
              </a:xfrm>
              <a:custGeom>
                <a:avLst/>
                <a:gdLst>
                  <a:gd name="T0" fmla="*/ 191 w 251"/>
                  <a:gd name="T1" fmla="*/ 0 h 361"/>
                  <a:gd name="T2" fmla="*/ 37 w 251"/>
                  <a:gd name="T3" fmla="*/ 0 h 361"/>
                  <a:gd name="T4" fmla="*/ 0 w 251"/>
                  <a:gd name="T5" fmla="*/ 37 h 361"/>
                  <a:gd name="T6" fmla="*/ 0 w 251"/>
                  <a:gd name="T7" fmla="*/ 324 h 361"/>
                  <a:gd name="T8" fmla="*/ 37 w 251"/>
                  <a:gd name="T9" fmla="*/ 361 h 361"/>
                  <a:gd name="T10" fmla="*/ 213 w 251"/>
                  <a:gd name="T11" fmla="*/ 361 h 361"/>
                  <a:gd name="T12" fmla="*/ 251 w 251"/>
                  <a:gd name="T13" fmla="*/ 324 h 361"/>
                  <a:gd name="T14" fmla="*/ 251 w 251"/>
                  <a:gd name="T15" fmla="*/ 59 h 361"/>
                  <a:gd name="T16" fmla="*/ 191 w 251"/>
                  <a:gd name="T17" fmla="*/ 0 h 361"/>
                  <a:gd name="T18" fmla="*/ 196 w 251"/>
                  <a:gd name="T19" fmla="*/ 26 h 361"/>
                  <a:gd name="T20" fmla="*/ 224 w 251"/>
                  <a:gd name="T21" fmla="*/ 54 h 361"/>
                  <a:gd name="T22" fmla="*/ 196 w 251"/>
                  <a:gd name="T23" fmla="*/ 54 h 361"/>
                  <a:gd name="T24" fmla="*/ 196 w 251"/>
                  <a:gd name="T25" fmla="*/ 26 h 361"/>
                  <a:gd name="T26" fmla="*/ 213 w 251"/>
                  <a:gd name="T27" fmla="*/ 346 h 361"/>
                  <a:gd name="T28" fmla="*/ 37 w 251"/>
                  <a:gd name="T29" fmla="*/ 346 h 361"/>
                  <a:gd name="T30" fmla="*/ 16 w 251"/>
                  <a:gd name="T31" fmla="*/ 324 h 361"/>
                  <a:gd name="T32" fmla="*/ 16 w 251"/>
                  <a:gd name="T33" fmla="*/ 37 h 361"/>
                  <a:gd name="T34" fmla="*/ 37 w 251"/>
                  <a:gd name="T35" fmla="*/ 15 h 361"/>
                  <a:gd name="T36" fmla="*/ 180 w 251"/>
                  <a:gd name="T37" fmla="*/ 15 h 361"/>
                  <a:gd name="T38" fmla="*/ 180 w 251"/>
                  <a:gd name="T39" fmla="*/ 59 h 361"/>
                  <a:gd name="T40" fmla="*/ 191 w 251"/>
                  <a:gd name="T41" fmla="*/ 70 h 361"/>
                  <a:gd name="T42" fmla="*/ 235 w 251"/>
                  <a:gd name="T43" fmla="*/ 70 h 361"/>
                  <a:gd name="T44" fmla="*/ 235 w 251"/>
                  <a:gd name="T45" fmla="*/ 324 h 361"/>
                  <a:gd name="T46" fmla="*/ 213 w 251"/>
                  <a:gd name="T47" fmla="*/ 34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1" h="361">
                    <a:moveTo>
                      <a:pt x="191" y="0"/>
                    </a:moveTo>
                    <a:cubicBezTo>
                      <a:pt x="37" y="0"/>
                      <a:pt x="37" y="0"/>
                      <a:pt x="37" y="0"/>
                    </a:cubicBezTo>
                    <a:cubicBezTo>
                      <a:pt x="17" y="0"/>
                      <a:pt x="0" y="17"/>
                      <a:pt x="0" y="37"/>
                    </a:cubicBezTo>
                    <a:cubicBezTo>
                      <a:pt x="0" y="324"/>
                      <a:pt x="0" y="324"/>
                      <a:pt x="0" y="324"/>
                    </a:cubicBezTo>
                    <a:cubicBezTo>
                      <a:pt x="0" y="345"/>
                      <a:pt x="17" y="361"/>
                      <a:pt x="37" y="361"/>
                    </a:cubicBezTo>
                    <a:cubicBezTo>
                      <a:pt x="213" y="361"/>
                      <a:pt x="213" y="361"/>
                      <a:pt x="213" y="361"/>
                    </a:cubicBezTo>
                    <a:cubicBezTo>
                      <a:pt x="234" y="361"/>
                      <a:pt x="251" y="345"/>
                      <a:pt x="251" y="324"/>
                    </a:cubicBezTo>
                    <a:cubicBezTo>
                      <a:pt x="251" y="59"/>
                      <a:pt x="251" y="59"/>
                      <a:pt x="251" y="59"/>
                    </a:cubicBezTo>
                    <a:lnTo>
                      <a:pt x="191" y="0"/>
                    </a:lnTo>
                    <a:close/>
                    <a:moveTo>
                      <a:pt x="196" y="26"/>
                    </a:moveTo>
                    <a:cubicBezTo>
                      <a:pt x="204" y="35"/>
                      <a:pt x="216" y="46"/>
                      <a:pt x="224" y="54"/>
                    </a:cubicBezTo>
                    <a:cubicBezTo>
                      <a:pt x="196" y="54"/>
                      <a:pt x="196" y="54"/>
                      <a:pt x="196" y="54"/>
                    </a:cubicBezTo>
                    <a:lnTo>
                      <a:pt x="196" y="26"/>
                    </a:lnTo>
                    <a:close/>
                    <a:moveTo>
                      <a:pt x="213" y="346"/>
                    </a:moveTo>
                    <a:cubicBezTo>
                      <a:pt x="37" y="346"/>
                      <a:pt x="37" y="346"/>
                      <a:pt x="37" y="346"/>
                    </a:cubicBezTo>
                    <a:cubicBezTo>
                      <a:pt x="25" y="346"/>
                      <a:pt x="16" y="336"/>
                      <a:pt x="16" y="324"/>
                    </a:cubicBezTo>
                    <a:cubicBezTo>
                      <a:pt x="16" y="37"/>
                      <a:pt x="16" y="37"/>
                      <a:pt x="16" y="37"/>
                    </a:cubicBezTo>
                    <a:cubicBezTo>
                      <a:pt x="16" y="25"/>
                      <a:pt x="25" y="15"/>
                      <a:pt x="37" y="15"/>
                    </a:cubicBezTo>
                    <a:cubicBezTo>
                      <a:pt x="37" y="15"/>
                      <a:pt x="155" y="15"/>
                      <a:pt x="180" y="15"/>
                    </a:cubicBezTo>
                    <a:cubicBezTo>
                      <a:pt x="180" y="59"/>
                      <a:pt x="180" y="59"/>
                      <a:pt x="180" y="59"/>
                    </a:cubicBezTo>
                    <a:cubicBezTo>
                      <a:pt x="180" y="65"/>
                      <a:pt x="185" y="70"/>
                      <a:pt x="191" y="70"/>
                    </a:cubicBezTo>
                    <a:cubicBezTo>
                      <a:pt x="235" y="70"/>
                      <a:pt x="235" y="70"/>
                      <a:pt x="235" y="70"/>
                    </a:cubicBezTo>
                    <a:cubicBezTo>
                      <a:pt x="235" y="105"/>
                      <a:pt x="235" y="324"/>
                      <a:pt x="235" y="324"/>
                    </a:cubicBezTo>
                    <a:cubicBezTo>
                      <a:pt x="235" y="336"/>
                      <a:pt x="225" y="346"/>
                      <a:pt x="213" y="346"/>
                    </a:cubicBezTo>
                    <a:close/>
                  </a:path>
                </a:pathLst>
              </a:custGeom>
              <a:solidFill>
                <a:srgbClr val="FFFFFF"/>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sp>
            <p:nvSpPr>
              <p:cNvPr id="30" name="TextBox 29"/>
              <p:cNvSpPr txBox="1"/>
              <p:nvPr/>
            </p:nvSpPr>
            <p:spPr>
              <a:xfrm>
                <a:off x="1904059" y="1918868"/>
                <a:ext cx="505274" cy="645336"/>
              </a:xfrm>
              <a:prstGeom prst="rect">
                <a:avLst/>
              </a:prstGeom>
              <a:noFill/>
            </p:spPr>
            <p:txBody>
              <a:bodyPr wrap="square" rtlCol="0">
                <a:spAutoFit/>
              </a:bodyPr>
              <a:lstStyle/>
              <a:p>
                <a:pPr algn="ctr"/>
                <a:r>
                  <a:rPr lang="en-US" sz="6000" b="1" dirty="0" smtClean="0">
                    <a:solidFill>
                      <a:srgbClr val="FFFFFF"/>
                    </a:solidFill>
                  </a:rPr>
                  <a:t>1</a:t>
                </a:r>
                <a:endParaRPr lang="en-US" sz="6000" b="1" dirty="0">
                  <a:solidFill>
                    <a:srgbClr val="FFFFFF"/>
                  </a:solidFill>
                </a:endParaRPr>
              </a:p>
            </p:txBody>
          </p:sp>
        </p:grpSp>
      </p:grpSp>
      <p:grpSp>
        <p:nvGrpSpPr>
          <p:cNvPr id="18" name="Group 17"/>
          <p:cNvGrpSpPr/>
          <p:nvPr/>
        </p:nvGrpSpPr>
        <p:grpSpPr>
          <a:xfrm>
            <a:off x="9105484" y="2193534"/>
            <a:ext cx="2103740" cy="2103740"/>
            <a:chOff x="9105484" y="2193534"/>
            <a:chExt cx="2103740" cy="2103740"/>
          </a:xfrm>
        </p:grpSpPr>
        <p:sp>
          <p:nvSpPr>
            <p:cNvPr id="45" name="Oval 44"/>
            <p:cNvSpPr/>
            <p:nvPr/>
          </p:nvSpPr>
          <p:spPr>
            <a:xfrm>
              <a:off x="9105484" y="2193534"/>
              <a:ext cx="2103740" cy="2103740"/>
            </a:xfrm>
            <a:prstGeom prst="ellipse">
              <a:avLst/>
            </a:prstGeom>
            <a:solidFill>
              <a:srgbClr val="0078C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35" name="Freeform 147"/>
            <p:cNvSpPr>
              <a:spLocks noEditPoints="1"/>
            </p:cNvSpPr>
            <p:nvPr/>
          </p:nvSpPr>
          <p:spPr bwMode="auto">
            <a:xfrm>
              <a:off x="9608344" y="2856846"/>
              <a:ext cx="1098020" cy="829196"/>
            </a:xfrm>
            <a:custGeom>
              <a:avLst/>
              <a:gdLst>
                <a:gd name="T0" fmla="*/ 190 w 380"/>
                <a:gd name="T1" fmla="*/ 0 h 288"/>
                <a:gd name="T2" fmla="*/ 0 w 380"/>
                <a:gd name="T3" fmla="*/ 126 h 288"/>
                <a:gd name="T4" fmla="*/ 73 w 380"/>
                <a:gd name="T5" fmla="*/ 225 h 288"/>
                <a:gd name="T6" fmla="*/ 44 w 380"/>
                <a:gd name="T7" fmla="*/ 288 h 288"/>
                <a:gd name="T8" fmla="*/ 122 w 380"/>
                <a:gd name="T9" fmla="*/ 243 h 288"/>
                <a:gd name="T10" fmla="*/ 190 w 380"/>
                <a:gd name="T11" fmla="*/ 251 h 288"/>
                <a:gd name="T12" fmla="*/ 380 w 380"/>
                <a:gd name="T13" fmla="*/ 126 h 288"/>
                <a:gd name="T14" fmla="*/ 190 w 380"/>
                <a:gd name="T15" fmla="*/ 0 h 288"/>
                <a:gd name="T16" fmla="*/ 105 w 380"/>
                <a:gd name="T17" fmla="*/ 101 h 288"/>
                <a:gd name="T18" fmla="*/ 129 w 380"/>
                <a:gd name="T19" fmla="*/ 126 h 288"/>
                <a:gd name="T20" fmla="*/ 105 w 380"/>
                <a:gd name="T21" fmla="*/ 150 h 288"/>
                <a:gd name="T22" fmla="*/ 80 w 380"/>
                <a:gd name="T23" fmla="*/ 126 h 288"/>
                <a:gd name="T24" fmla="*/ 105 w 380"/>
                <a:gd name="T25" fmla="*/ 101 h 288"/>
                <a:gd name="T26" fmla="*/ 190 w 380"/>
                <a:gd name="T27" fmla="*/ 150 h 288"/>
                <a:gd name="T28" fmla="*/ 165 w 380"/>
                <a:gd name="T29" fmla="*/ 126 h 288"/>
                <a:gd name="T30" fmla="*/ 190 w 380"/>
                <a:gd name="T31" fmla="*/ 101 h 288"/>
                <a:gd name="T32" fmla="*/ 215 w 380"/>
                <a:gd name="T33" fmla="*/ 126 h 288"/>
                <a:gd name="T34" fmla="*/ 190 w 380"/>
                <a:gd name="T35" fmla="*/ 150 h 288"/>
                <a:gd name="T36" fmla="*/ 275 w 380"/>
                <a:gd name="T37" fmla="*/ 150 h 288"/>
                <a:gd name="T38" fmla="*/ 250 w 380"/>
                <a:gd name="T39" fmla="*/ 126 h 288"/>
                <a:gd name="T40" fmla="*/ 275 w 380"/>
                <a:gd name="T41" fmla="*/ 101 h 288"/>
                <a:gd name="T42" fmla="*/ 300 w 380"/>
                <a:gd name="T43" fmla="*/ 126 h 288"/>
                <a:gd name="T44" fmla="*/ 275 w 380"/>
                <a:gd name="T45" fmla="*/ 15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0" h="288">
                  <a:moveTo>
                    <a:pt x="190" y="0"/>
                  </a:moveTo>
                  <a:cubicBezTo>
                    <a:pt x="85" y="0"/>
                    <a:pt x="0" y="56"/>
                    <a:pt x="0" y="126"/>
                  </a:cubicBezTo>
                  <a:cubicBezTo>
                    <a:pt x="0" y="166"/>
                    <a:pt x="29" y="202"/>
                    <a:pt x="73" y="225"/>
                  </a:cubicBezTo>
                  <a:cubicBezTo>
                    <a:pt x="44" y="288"/>
                    <a:pt x="44" y="288"/>
                    <a:pt x="44" y="288"/>
                  </a:cubicBezTo>
                  <a:cubicBezTo>
                    <a:pt x="122" y="243"/>
                    <a:pt x="122" y="243"/>
                    <a:pt x="122" y="243"/>
                  </a:cubicBezTo>
                  <a:cubicBezTo>
                    <a:pt x="143" y="249"/>
                    <a:pt x="166" y="251"/>
                    <a:pt x="190" y="251"/>
                  </a:cubicBezTo>
                  <a:cubicBezTo>
                    <a:pt x="295" y="251"/>
                    <a:pt x="380" y="195"/>
                    <a:pt x="380" y="126"/>
                  </a:cubicBezTo>
                  <a:cubicBezTo>
                    <a:pt x="380" y="56"/>
                    <a:pt x="295" y="0"/>
                    <a:pt x="190" y="0"/>
                  </a:cubicBezTo>
                  <a:close/>
                  <a:moveTo>
                    <a:pt x="105" y="101"/>
                  </a:moveTo>
                  <a:cubicBezTo>
                    <a:pt x="118" y="101"/>
                    <a:pt x="129" y="112"/>
                    <a:pt x="129" y="126"/>
                  </a:cubicBezTo>
                  <a:cubicBezTo>
                    <a:pt x="129" y="139"/>
                    <a:pt x="118" y="150"/>
                    <a:pt x="105" y="150"/>
                  </a:cubicBezTo>
                  <a:cubicBezTo>
                    <a:pt x="91" y="150"/>
                    <a:pt x="80" y="139"/>
                    <a:pt x="80" y="126"/>
                  </a:cubicBezTo>
                  <a:cubicBezTo>
                    <a:pt x="80" y="112"/>
                    <a:pt x="91" y="101"/>
                    <a:pt x="105" y="101"/>
                  </a:cubicBezTo>
                  <a:close/>
                  <a:moveTo>
                    <a:pt x="190" y="150"/>
                  </a:moveTo>
                  <a:cubicBezTo>
                    <a:pt x="176" y="150"/>
                    <a:pt x="165" y="139"/>
                    <a:pt x="165" y="126"/>
                  </a:cubicBezTo>
                  <a:cubicBezTo>
                    <a:pt x="165" y="112"/>
                    <a:pt x="176" y="101"/>
                    <a:pt x="190" y="101"/>
                  </a:cubicBezTo>
                  <a:cubicBezTo>
                    <a:pt x="204" y="101"/>
                    <a:pt x="215" y="112"/>
                    <a:pt x="215" y="126"/>
                  </a:cubicBezTo>
                  <a:cubicBezTo>
                    <a:pt x="215" y="139"/>
                    <a:pt x="204" y="150"/>
                    <a:pt x="190" y="150"/>
                  </a:cubicBezTo>
                  <a:close/>
                  <a:moveTo>
                    <a:pt x="275" y="150"/>
                  </a:moveTo>
                  <a:cubicBezTo>
                    <a:pt x="261" y="150"/>
                    <a:pt x="250" y="139"/>
                    <a:pt x="250" y="126"/>
                  </a:cubicBezTo>
                  <a:cubicBezTo>
                    <a:pt x="250" y="112"/>
                    <a:pt x="261" y="101"/>
                    <a:pt x="275" y="101"/>
                  </a:cubicBezTo>
                  <a:cubicBezTo>
                    <a:pt x="289" y="101"/>
                    <a:pt x="300" y="112"/>
                    <a:pt x="300" y="126"/>
                  </a:cubicBezTo>
                  <a:cubicBezTo>
                    <a:pt x="300" y="139"/>
                    <a:pt x="289" y="150"/>
                    <a:pt x="275" y="1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grpSp>
      <p:sp>
        <p:nvSpPr>
          <p:cNvPr id="23" name="Title 2"/>
          <p:cNvSpPr txBox="1">
            <a:spLocks/>
          </p:cNvSpPr>
          <p:nvPr/>
        </p:nvSpPr>
        <p:spPr>
          <a:xfrm>
            <a:off x="280478" y="4648791"/>
            <a:ext cx="3501987" cy="2071336"/>
          </a:xfrm>
          <a:prstGeom prst="rect">
            <a:avLst/>
          </a:prstGeom>
        </p:spPr>
        <p:txBody>
          <a:bodyPr vert="horz" lIns="0" tIns="0" rIns="0" bIns="0" rtlCol="0" anchor="t" anchorCtr="0">
            <a:spAutoFit/>
          </a:bodyPr>
          <a:lstStyle>
            <a:lvl1pPr algn="l" defTabSz="914400" rtl="0" eaLnBrk="1" latinLnBrk="0" hangingPunct="1">
              <a:lnSpc>
                <a:spcPct val="80000"/>
              </a:lnSpc>
              <a:spcBef>
                <a:spcPct val="0"/>
              </a:spcBef>
              <a:buNone/>
              <a:defRPr sz="6000" b="1" kern="1200">
                <a:solidFill>
                  <a:schemeClr val="tx1"/>
                </a:solidFill>
                <a:latin typeface="+mj-lt"/>
                <a:ea typeface="+mj-ea"/>
                <a:cs typeface="+mj-cs"/>
              </a:defRPr>
            </a:lvl1pPr>
          </a:lstStyle>
          <a:p>
            <a:pPr algn="ctr">
              <a:lnSpc>
                <a:spcPct val="90000"/>
              </a:lnSpc>
              <a:spcAft>
                <a:spcPts val="600"/>
              </a:spcAft>
            </a:pPr>
            <a:r>
              <a:rPr lang="en-US" sz="2400" dirty="0">
                <a:solidFill>
                  <a:schemeClr val="bg1"/>
                </a:solidFill>
              </a:rPr>
              <a:t>One itinerary </a:t>
            </a:r>
            <a:br>
              <a:rPr lang="en-US" sz="2400" dirty="0">
                <a:solidFill>
                  <a:schemeClr val="bg1"/>
                </a:solidFill>
              </a:rPr>
            </a:br>
            <a:r>
              <a:rPr lang="en-US" sz="2400" dirty="0">
                <a:solidFill>
                  <a:schemeClr val="bg1"/>
                </a:solidFill>
              </a:rPr>
              <a:t>in one </a:t>
            </a:r>
            <a:r>
              <a:rPr lang="en-US" sz="2400" dirty="0" smtClean="0">
                <a:solidFill>
                  <a:schemeClr val="bg1"/>
                </a:solidFill>
              </a:rPr>
              <a:t>place.</a:t>
            </a:r>
            <a:endParaRPr lang="en-US" sz="2400" dirty="0">
              <a:solidFill>
                <a:schemeClr val="bg1"/>
              </a:solidFill>
            </a:endParaRPr>
          </a:p>
          <a:p>
            <a:pPr algn="ctr">
              <a:lnSpc>
                <a:spcPct val="90000"/>
              </a:lnSpc>
              <a:spcAft>
                <a:spcPts val="600"/>
              </a:spcAft>
            </a:pPr>
            <a:r>
              <a:rPr lang="en-US" sz="2400" b="0" dirty="0" smtClean="0">
                <a:solidFill>
                  <a:schemeClr val="bg1"/>
                </a:solidFill>
              </a:rPr>
              <a:t>Manage and access </a:t>
            </a:r>
            <a:r>
              <a:rPr lang="en-US" sz="2400" b="0" dirty="0">
                <a:solidFill>
                  <a:schemeClr val="bg1"/>
                </a:solidFill>
              </a:rPr>
              <a:t>a single, simple, electronic </a:t>
            </a:r>
            <a:r>
              <a:rPr lang="en-US" sz="2400" b="0" dirty="0" smtClean="0">
                <a:solidFill>
                  <a:schemeClr val="bg1"/>
                </a:solidFill>
              </a:rPr>
              <a:t>itinerary</a:t>
            </a:r>
            <a:r>
              <a:rPr lang="en-US" sz="2400" b="0" dirty="0">
                <a:solidFill>
                  <a:schemeClr val="bg1"/>
                </a:solidFill>
              </a:rPr>
              <a:t> </a:t>
            </a:r>
            <a:r>
              <a:rPr lang="en-US" sz="2400" b="0" dirty="0" smtClean="0">
                <a:solidFill>
                  <a:schemeClr val="bg1"/>
                </a:solidFill>
              </a:rPr>
              <a:t>from anywhere on any device</a:t>
            </a:r>
            <a:endParaRPr lang="en-US" sz="2400" b="0" dirty="0">
              <a:solidFill>
                <a:schemeClr val="bg1"/>
              </a:solidFill>
            </a:endParaRPr>
          </a:p>
        </p:txBody>
      </p:sp>
      <p:sp>
        <p:nvSpPr>
          <p:cNvPr id="24" name="Title 2"/>
          <p:cNvSpPr txBox="1">
            <a:spLocks/>
          </p:cNvSpPr>
          <p:nvPr/>
        </p:nvSpPr>
        <p:spPr>
          <a:xfrm>
            <a:off x="4491633" y="4648790"/>
            <a:ext cx="3163201" cy="2071336"/>
          </a:xfrm>
          <a:prstGeom prst="rect">
            <a:avLst/>
          </a:prstGeom>
        </p:spPr>
        <p:txBody>
          <a:bodyPr vert="horz" wrap="square" lIns="0" tIns="0" rIns="0" bIns="0" rtlCol="0" anchor="t" anchorCtr="0">
            <a:spAutoFit/>
          </a:bodyPr>
          <a:lstStyle>
            <a:lvl1pPr algn="l" defTabSz="914400" rtl="0" eaLnBrk="1" latinLnBrk="0" hangingPunct="1">
              <a:lnSpc>
                <a:spcPct val="80000"/>
              </a:lnSpc>
              <a:spcBef>
                <a:spcPct val="0"/>
              </a:spcBef>
              <a:buNone/>
              <a:defRPr sz="6000" b="1" kern="1200">
                <a:solidFill>
                  <a:schemeClr val="tx1"/>
                </a:solidFill>
                <a:latin typeface="+mj-lt"/>
                <a:ea typeface="+mj-ea"/>
                <a:cs typeface="+mj-cs"/>
              </a:defRPr>
            </a:lvl1pPr>
          </a:lstStyle>
          <a:p>
            <a:pPr algn="ctr">
              <a:lnSpc>
                <a:spcPct val="90000"/>
              </a:lnSpc>
              <a:spcAft>
                <a:spcPts val="600"/>
              </a:spcAft>
            </a:pPr>
            <a:r>
              <a:rPr lang="en-US" sz="2400" dirty="0" smtClean="0">
                <a:solidFill>
                  <a:schemeClr val="tx2"/>
                </a:solidFill>
              </a:rPr>
              <a:t>Integrated simple user experience.</a:t>
            </a:r>
            <a:endParaRPr lang="en-US" sz="2400" dirty="0">
              <a:solidFill>
                <a:schemeClr val="tx2"/>
              </a:solidFill>
            </a:endParaRPr>
          </a:p>
          <a:p>
            <a:pPr algn="ctr">
              <a:lnSpc>
                <a:spcPct val="90000"/>
              </a:lnSpc>
              <a:spcAft>
                <a:spcPts val="600"/>
              </a:spcAft>
            </a:pPr>
            <a:r>
              <a:rPr lang="en-US" sz="2400" b="0" dirty="0" smtClean="0">
                <a:solidFill>
                  <a:schemeClr val="tx2"/>
                </a:solidFill>
              </a:rPr>
              <a:t>With travel pre-populated, completing expense reports is a breeze</a:t>
            </a:r>
            <a:endParaRPr lang="en-US" sz="2400" b="0" dirty="0">
              <a:solidFill>
                <a:schemeClr val="tx2"/>
              </a:solidFill>
            </a:endParaRPr>
          </a:p>
        </p:txBody>
      </p:sp>
      <p:sp>
        <p:nvSpPr>
          <p:cNvPr id="25" name="Title 2"/>
          <p:cNvSpPr txBox="1">
            <a:spLocks/>
          </p:cNvSpPr>
          <p:nvPr/>
        </p:nvSpPr>
        <p:spPr>
          <a:xfrm>
            <a:off x="8303235" y="4648791"/>
            <a:ext cx="3656922" cy="1745093"/>
          </a:xfrm>
          <a:prstGeom prst="rect">
            <a:avLst/>
          </a:prstGeom>
        </p:spPr>
        <p:txBody>
          <a:bodyPr vert="horz" lIns="0" tIns="0" rIns="0" bIns="0" rtlCol="0" anchor="t" anchorCtr="0">
            <a:spAutoFit/>
          </a:bodyPr>
          <a:lstStyle>
            <a:lvl1pPr algn="l" defTabSz="914400" rtl="0" eaLnBrk="1" latinLnBrk="0" hangingPunct="1">
              <a:lnSpc>
                <a:spcPct val="80000"/>
              </a:lnSpc>
              <a:spcBef>
                <a:spcPct val="0"/>
              </a:spcBef>
              <a:buNone/>
              <a:defRPr sz="6000" b="1" kern="1200">
                <a:solidFill>
                  <a:schemeClr val="tx1"/>
                </a:solidFill>
                <a:latin typeface="+mj-lt"/>
                <a:ea typeface="+mj-ea"/>
                <a:cs typeface="+mj-cs"/>
              </a:defRPr>
            </a:lvl1pPr>
          </a:lstStyle>
          <a:p>
            <a:pPr algn="ctr">
              <a:lnSpc>
                <a:spcPct val="90000"/>
              </a:lnSpc>
              <a:spcAft>
                <a:spcPts val="600"/>
              </a:spcAft>
            </a:pPr>
            <a:r>
              <a:rPr lang="en-US" sz="2400" dirty="0">
                <a:solidFill>
                  <a:schemeClr val="bg1"/>
                </a:solidFill>
              </a:rPr>
              <a:t>Help that’s one </a:t>
            </a:r>
            <a:br>
              <a:rPr lang="en-US" sz="2400" dirty="0">
                <a:solidFill>
                  <a:schemeClr val="bg1"/>
                </a:solidFill>
              </a:rPr>
            </a:br>
            <a:r>
              <a:rPr lang="en-US" sz="2400" dirty="0">
                <a:solidFill>
                  <a:schemeClr val="bg1"/>
                </a:solidFill>
              </a:rPr>
              <a:t>click </a:t>
            </a:r>
            <a:r>
              <a:rPr lang="en-US" sz="2400" dirty="0" smtClean="0">
                <a:solidFill>
                  <a:schemeClr val="bg1"/>
                </a:solidFill>
              </a:rPr>
              <a:t>away.</a:t>
            </a:r>
            <a:endParaRPr lang="en-US" sz="2400" dirty="0">
              <a:solidFill>
                <a:schemeClr val="bg1"/>
              </a:solidFill>
            </a:endParaRPr>
          </a:p>
          <a:p>
            <a:pPr algn="ctr">
              <a:lnSpc>
                <a:spcPct val="90000"/>
              </a:lnSpc>
              <a:spcAft>
                <a:spcPts val="600"/>
              </a:spcAft>
            </a:pPr>
            <a:r>
              <a:rPr lang="en-US" sz="2400" b="0" dirty="0">
                <a:solidFill>
                  <a:schemeClr val="bg1"/>
                </a:solidFill>
              </a:rPr>
              <a:t>Get click-to-assist even when booked outside of your TMC.  </a:t>
            </a:r>
          </a:p>
        </p:txBody>
      </p:sp>
      <p:sp>
        <p:nvSpPr>
          <p:cNvPr id="29" name="Freeform 278"/>
          <p:cNvSpPr>
            <a:spLocks noEditPoints="1"/>
          </p:cNvSpPr>
          <p:nvPr/>
        </p:nvSpPr>
        <p:spPr bwMode="auto">
          <a:xfrm>
            <a:off x="5721928" y="2599595"/>
            <a:ext cx="809499" cy="1125636"/>
          </a:xfrm>
          <a:custGeom>
            <a:avLst/>
            <a:gdLst>
              <a:gd name="T0" fmla="*/ 241 w 247"/>
              <a:gd name="T1" fmla="*/ 201 h 373"/>
              <a:gd name="T2" fmla="*/ 235 w 247"/>
              <a:gd name="T3" fmla="*/ 185 h 373"/>
              <a:gd name="T4" fmla="*/ 175 w 247"/>
              <a:gd name="T5" fmla="*/ 133 h 373"/>
              <a:gd name="T6" fmla="*/ 125 w 247"/>
              <a:gd name="T7" fmla="*/ 42 h 373"/>
              <a:gd name="T8" fmla="*/ 119 w 247"/>
              <a:gd name="T9" fmla="*/ 163 h 373"/>
              <a:gd name="T10" fmla="*/ 141 w 247"/>
              <a:gd name="T11" fmla="*/ 287 h 373"/>
              <a:gd name="T12" fmla="*/ 157 w 247"/>
              <a:gd name="T13" fmla="*/ 356 h 373"/>
              <a:gd name="T14" fmla="*/ 246 w 247"/>
              <a:gd name="T15" fmla="*/ 265 h 373"/>
              <a:gd name="T16" fmla="*/ 241 w 247"/>
              <a:gd name="T17" fmla="*/ 201 h 373"/>
              <a:gd name="T18" fmla="*/ 43 w 247"/>
              <a:gd name="T19" fmla="*/ 186 h 373"/>
              <a:gd name="T20" fmla="*/ 114 w 247"/>
              <a:gd name="T21" fmla="*/ 186 h 373"/>
              <a:gd name="T22" fmla="*/ 114 w 247"/>
              <a:gd name="T23" fmla="*/ 186 h 373"/>
              <a:gd name="T24" fmla="*/ 108 w 247"/>
              <a:gd name="T25" fmla="*/ 166 h 373"/>
              <a:gd name="T26" fmla="*/ 105 w 247"/>
              <a:gd name="T27" fmla="*/ 139 h 373"/>
              <a:gd name="T28" fmla="*/ 43 w 247"/>
              <a:gd name="T29" fmla="*/ 139 h 373"/>
              <a:gd name="T30" fmla="*/ 19 w 247"/>
              <a:gd name="T31" fmla="*/ 163 h 373"/>
              <a:gd name="T32" fmla="*/ 43 w 247"/>
              <a:gd name="T33" fmla="*/ 186 h 373"/>
              <a:gd name="T34" fmla="*/ 110 w 247"/>
              <a:gd name="T35" fmla="*/ 343 h 373"/>
              <a:gd name="T36" fmla="*/ 118 w 247"/>
              <a:gd name="T37" fmla="*/ 314 h 373"/>
              <a:gd name="T38" fmla="*/ 121 w 247"/>
              <a:gd name="T39" fmla="*/ 310 h 373"/>
              <a:gd name="T40" fmla="*/ 70 w 247"/>
              <a:gd name="T41" fmla="*/ 310 h 373"/>
              <a:gd name="T42" fmla="*/ 47 w 247"/>
              <a:gd name="T43" fmla="*/ 333 h 373"/>
              <a:gd name="T44" fmla="*/ 70 w 247"/>
              <a:gd name="T45" fmla="*/ 356 h 373"/>
              <a:gd name="T46" fmla="*/ 123 w 247"/>
              <a:gd name="T47" fmla="*/ 356 h 373"/>
              <a:gd name="T48" fmla="*/ 110 w 247"/>
              <a:gd name="T49" fmla="*/ 343 h 373"/>
              <a:gd name="T50" fmla="*/ 130 w 247"/>
              <a:gd name="T51" fmla="*/ 286 h 373"/>
              <a:gd name="T52" fmla="*/ 128 w 247"/>
              <a:gd name="T53" fmla="*/ 253 h 373"/>
              <a:gd name="T54" fmla="*/ 29 w 247"/>
              <a:gd name="T55" fmla="*/ 253 h 373"/>
              <a:gd name="T56" fmla="*/ 6 w 247"/>
              <a:gd name="T57" fmla="*/ 276 h 373"/>
              <a:gd name="T58" fmla="*/ 29 w 247"/>
              <a:gd name="T59" fmla="*/ 300 h 373"/>
              <a:gd name="T60" fmla="*/ 126 w 247"/>
              <a:gd name="T61" fmla="*/ 300 h 373"/>
              <a:gd name="T62" fmla="*/ 130 w 247"/>
              <a:gd name="T63" fmla="*/ 286 h 373"/>
              <a:gd name="T64" fmla="*/ 23 w 247"/>
              <a:gd name="T65" fmla="*/ 243 h 373"/>
              <a:gd name="T66" fmla="*/ 127 w 247"/>
              <a:gd name="T67" fmla="*/ 243 h 373"/>
              <a:gd name="T68" fmla="*/ 117 w 247"/>
              <a:gd name="T69" fmla="*/ 196 h 373"/>
              <a:gd name="T70" fmla="*/ 23 w 247"/>
              <a:gd name="T71" fmla="*/ 196 h 373"/>
              <a:gd name="T72" fmla="*/ 0 w 247"/>
              <a:gd name="T73" fmla="*/ 219 h 373"/>
              <a:gd name="T74" fmla="*/ 23 w 247"/>
              <a:gd name="T75" fmla="*/ 24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7" h="373">
                <a:moveTo>
                  <a:pt x="241" y="201"/>
                </a:moveTo>
                <a:cubicBezTo>
                  <a:pt x="240" y="195"/>
                  <a:pt x="238" y="190"/>
                  <a:pt x="235" y="185"/>
                </a:cubicBezTo>
                <a:cubicBezTo>
                  <a:pt x="222" y="161"/>
                  <a:pt x="191" y="155"/>
                  <a:pt x="175" y="133"/>
                </a:cubicBezTo>
                <a:cubicBezTo>
                  <a:pt x="159" y="112"/>
                  <a:pt x="170" y="0"/>
                  <a:pt x="125" y="42"/>
                </a:cubicBezTo>
                <a:cubicBezTo>
                  <a:pt x="105" y="62"/>
                  <a:pt x="113" y="138"/>
                  <a:pt x="119" y="163"/>
                </a:cubicBezTo>
                <a:cubicBezTo>
                  <a:pt x="132" y="208"/>
                  <a:pt x="143" y="238"/>
                  <a:pt x="141" y="287"/>
                </a:cubicBezTo>
                <a:cubicBezTo>
                  <a:pt x="140" y="327"/>
                  <a:pt x="87" y="337"/>
                  <a:pt x="157" y="356"/>
                </a:cubicBezTo>
                <a:cubicBezTo>
                  <a:pt x="217" y="373"/>
                  <a:pt x="243" y="315"/>
                  <a:pt x="246" y="265"/>
                </a:cubicBezTo>
                <a:cubicBezTo>
                  <a:pt x="247" y="248"/>
                  <a:pt x="247" y="222"/>
                  <a:pt x="241" y="201"/>
                </a:cubicBezTo>
                <a:close/>
                <a:moveTo>
                  <a:pt x="43" y="186"/>
                </a:moveTo>
                <a:cubicBezTo>
                  <a:pt x="114" y="186"/>
                  <a:pt x="114" y="186"/>
                  <a:pt x="114" y="186"/>
                </a:cubicBezTo>
                <a:cubicBezTo>
                  <a:pt x="114" y="186"/>
                  <a:pt x="114" y="186"/>
                  <a:pt x="114" y="186"/>
                </a:cubicBezTo>
                <a:cubicBezTo>
                  <a:pt x="108" y="166"/>
                  <a:pt x="108" y="166"/>
                  <a:pt x="108" y="166"/>
                </a:cubicBezTo>
                <a:cubicBezTo>
                  <a:pt x="107" y="161"/>
                  <a:pt x="105" y="152"/>
                  <a:pt x="105" y="139"/>
                </a:cubicBezTo>
                <a:cubicBezTo>
                  <a:pt x="43" y="139"/>
                  <a:pt x="43" y="139"/>
                  <a:pt x="43" y="139"/>
                </a:cubicBezTo>
                <a:cubicBezTo>
                  <a:pt x="30" y="139"/>
                  <a:pt x="19" y="150"/>
                  <a:pt x="19" y="163"/>
                </a:cubicBezTo>
                <a:cubicBezTo>
                  <a:pt x="19" y="176"/>
                  <a:pt x="30" y="186"/>
                  <a:pt x="43" y="186"/>
                </a:cubicBezTo>
                <a:close/>
                <a:moveTo>
                  <a:pt x="110" y="343"/>
                </a:moveTo>
                <a:cubicBezTo>
                  <a:pt x="106" y="332"/>
                  <a:pt x="113" y="322"/>
                  <a:pt x="118" y="314"/>
                </a:cubicBezTo>
                <a:cubicBezTo>
                  <a:pt x="119" y="312"/>
                  <a:pt x="120" y="311"/>
                  <a:pt x="121" y="310"/>
                </a:cubicBezTo>
                <a:cubicBezTo>
                  <a:pt x="70" y="310"/>
                  <a:pt x="70" y="310"/>
                  <a:pt x="70" y="310"/>
                </a:cubicBezTo>
                <a:cubicBezTo>
                  <a:pt x="57" y="310"/>
                  <a:pt x="47" y="320"/>
                  <a:pt x="47" y="333"/>
                </a:cubicBezTo>
                <a:cubicBezTo>
                  <a:pt x="47" y="346"/>
                  <a:pt x="57" y="356"/>
                  <a:pt x="70" y="356"/>
                </a:cubicBezTo>
                <a:cubicBezTo>
                  <a:pt x="123" y="356"/>
                  <a:pt x="123" y="356"/>
                  <a:pt x="123" y="356"/>
                </a:cubicBezTo>
                <a:cubicBezTo>
                  <a:pt x="116" y="352"/>
                  <a:pt x="112" y="348"/>
                  <a:pt x="110" y="343"/>
                </a:cubicBezTo>
                <a:close/>
                <a:moveTo>
                  <a:pt x="130" y="286"/>
                </a:moveTo>
                <a:cubicBezTo>
                  <a:pt x="130" y="274"/>
                  <a:pt x="130" y="263"/>
                  <a:pt x="128" y="253"/>
                </a:cubicBezTo>
                <a:cubicBezTo>
                  <a:pt x="29" y="253"/>
                  <a:pt x="29" y="253"/>
                  <a:pt x="29" y="253"/>
                </a:cubicBezTo>
                <a:cubicBezTo>
                  <a:pt x="16" y="253"/>
                  <a:pt x="6" y="263"/>
                  <a:pt x="6" y="276"/>
                </a:cubicBezTo>
                <a:cubicBezTo>
                  <a:pt x="6" y="289"/>
                  <a:pt x="16" y="300"/>
                  <a:pt x="29" y="300"/>
                </a:cubicBezTo>
                <a:cubicBezTo>
                  <a:pt x="126" y="300"/>
                  <a:pt x="126" y="300"/>
                  <a:pt x="126" y="300"/>
                </a:cubicBezTo>
                <a:cubicBezTo>
                  <a:pt x="128" y="296"/>
                  <a:pt x="129" y="291"/>
                  <a:pt x="130" y="286"/>
                </a:cubicBezTo>
                <a:close/>
                <a:moveTo>
                  <a:pt x="23" y="243"/>
                </a:moveTo>
                <a:cubicBezTo>
                  <a:pt x="127" y="243"/>
                  <a:pt x="127" y="243"/>
                  <a:pt x="127" y="243"/>
                </a:cubicBezTo>
                <a:cubicBezTo>
                  <a:pt x="125" y="227"/>
                  <a:pt x="121" y="212"/>
                  <a:pt x="117" y="196"/>
                </a:cubicBezTo>
                <a:cubicBezTo>
                  <a:pt x="23" y="196"/>
                  <a:pt x="23" y="196"/>
                  <a:pt x="23" y="196"/>
                </a:cubicBezTo>
                <a:cubicBezTo>
                  <a:pt x="10" y="196"/>
                  <a:pt x="0" y="206"/>
                  <a:pt x="0" y="219"/>
                </a:cubicBezTo>
                <a:cubicBezTo>
                  <a:pt x="0" y="232"/>
                  <a:pt x="10" y="243"/>
                  <a:pt x="23" y="2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spTree>
    <p:extLst>
      <p:ext uri="{BB962C8B-B14F-4D97-AF65-F5344CB8AC3E}">
        <p14:creationId xmlns:p14="http://schemas.microsoft.com/office/powerpoint/2010/main" val="27152082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305447"/>
            <a:ext cx="12188824" cy="55525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 name="Title 1"/>
          <p:cNvSpPr>
            <a:spLocks noGrp="1"/>
          </p:cNvSpPr>
          <p:nvPr>
            <p:ph type="title"/>
          </p:nvPr>
        </p:nvSpPr>
        <p:spPr>
          <a:xfrm>
            <a:off x="640079" y="365760"/>
            <a:ext cx="11548745" cy="615553"/>
          </a:xfrm>
        </p:spPr>
        <p:txBody>
          <a:bodyPr/>
          <a:lstStyle/>
          <a:p>
            <a:r>
              <a:rPr lang="en-US" sz="4400" dirty="0" smtClean="0"/>
              <a:t>Use </a:t>
            </a:r>
            <a:r>
              <a:rPr lang="en-US" sz="4400" dirty="0" err="1" smtClean="0"/>
              <a:t>TripIt</a:t>
            </a:r>
            <a:r>
              <a:rPr lang="en-US" sz="4400" dirty="0" smtClean="0"/>
              <a:t> to make travel more effective.</a:t>
            </a:r>
            <a:endParaRPr lang="en-US" sz="4400" dirty="0"/>
          </a:p>
        </p:txBody>
      </p:sp>
      <p:sp>
        <p:nvSpPr>
          <p:cNvPr id="20" name="Title 2"/>
          <p:cNvSpPr txBox="1">
            <a:spLocks/>
          </p:cNvSpPr>
          <p:nvPr/>
        </p:nvSpPr>
        <p:spPr>
          <a:xfrm>
            <a:off x="6332630" y="1741150"/>
            <a:ext cx="4381960" cy="181179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6000" b="1" kern="1200">
                <a:solidFill>
                  <a:schemeClr val="tx1"/>
                </a:solidFill>
                <a:latin typeface="+mj-lt"/>
                <a:ea typeface="+mj-ea"/>
                <a:cs typeface="+mj-cs"/>
              </a:defRPr>
            </a:lvl1pPr>
          </a:lstStyle>
          <a:p>
            <a:pPr marL="279400" indent="-279400">
              <a:lnSpc>
                <a:spcPct val="90000"/>
              </a:lnSpc>
              <a:spcAft>
                <a:spcPts val="1200"/>
              </a:spcAft>
              <a:buFont typeface="Arial"/>
              <a:buChar char="•"/>
            </a:pPr>
            <a:r>
              <a:rPr lang="en-US" sz="2400" b="0" dirty="0">
                <a:solidFill>
                  <a:schemeClr val="tx2"/>
                </a:solidFill>
              </a:rPr>
              <a:t>Get flight </a:t>
            </a:r>
            <a:r>
              <a:rPr lang="en-US" sz="2400" b="0" dirty="0" smtClean="0">
                <a:solidFill>
                  <a:schemeClr val="tx2"/>
                </a:solidFill>
              </a:rPr>
              <a:t>alerts.</a:t>
            </a:r>
            <a:endParaRPr lang="en-US" sz="2400" b="0" dirty="0">
              <a:solidFill>
                <a:schemeClr val="tx2"/>
              </a:solidFill>
            </a:endParaRPr>
          </a:p>
          <a:p>
            <a:pPr marL="279400" indent="-279400">
              <a:lnSpc>
                <a:spcPct val="90000"/>
              </a:lnSpc>
              <a:spcAft>
                <a:spcPts val="1200"/>
              </a:spcAft>
              <a:buFont typeface="Arial"/>
              <a:buChar char="•"/>
            </a:pPr>
            <a:r>
              <a:rPr lang="en-US" sz="2400" b="0" dirty="0">
                <a:solidFill>
                  <a:schemeClr val="tx2"/>
                </a:solidFill>
              </a:rPr>
              <a:t>Find better </a:t>
            </a:r>
            <a:r>
              <a:rPr lang="en-US" sz="2400" b="0" dirty="0" smtClean="0">
                <a:solidFill>
                  <a:schemeClr val="tx2"/>
                </a:solidFill>
              </a:rPr>
              <a:t>seats.</a:t>
            </a:r>
            <a:endParaRPr lang="en-US" sz="2400" b="0" dirty="0">
              <a:solidFill>
                <a:schemeClr val="tx2"/>
              </a:solidFill>
            </a:endParaRPr>
          </a:p>
          <a:p>
            <a:pPr marL="279400" indent="-279400">
              <a:lnSpc>
                <a:spcPct val="90000"/>
              </a:lnSpc>
              <a:spcAft>
                <a:spcPts val="1200"/>
              </a:spcAft>
              <a:buFont typeface="Arial"/>
              <a:buChar char="•"/>
            </a:pPr>
            <a:r>
              <a:rPr lang="en-US" sz="2400" b="0" dirty="0">
                <a:solidFill>
                  <a:schemeClr val="tx2"/>
                </a:solidFill>
              </a:rPr>
              <a:t>Track rewards </a:t>
            </a:r>
            <a:r>
              <a:rPr lang="en-US" sz="2400" b="0" dirty="0" smtClean="0">
                <a:solidFill>
                  <a:schemeClr val="tx2"/>
                </a:solidFill>
              </a:rPr>
              <a:t>points.</a:t>
            </a:r>
            <a:endParaRPr lang="en-US" sz="2400" b="0" dirty="0">
              <a:solidFill>
                <a:schemeClr val="tx2"/>
              </a:solidFill>
            </a:endParaRPr>
          </a:p>
          <a:p>
            <a:pPr marL="279400" indent="-279400">
              <a:lnSpc>
                <a:spcPct val="90000"/>
              </a:lnSpc>
              <a:spcAft>
                <a:spcPts val="1200"/>
              </a:spcAft>
              <a:buFont typeface="Arial"/>
              <a:buChar char="•"/>
            </a:pPr>
            <a:r>
              <a:rPr lang="en-US" sz="2400" b="0" dirty="0">
                <a:solidFill>
                  <a:schemeClr val="tx2"/>
                </a:solidFill>
              </a:rPr>
              <a:t>Find alternate </a:t>
            </a:r>
            <a:r>
              <a:rPr lang="en-US" sz="2400" b="0" dirty="0" smtClean="0">
                <a:solidFill>
                  <a:schemeClr val="tx2"/>
                </a:solidFill>
              </a:rPr>
              <a:t>flights.</a:t>
            </a:r>
            <a:endParaRPr lang="en-US" sz="2400" b="0" dirty="0">
              <a:solidFill>
                <a:schemeClr val="tx2"/>
              </a:solidFill>
            </a:endParaRPr>
          </a:p>
        </p:txBody>
      </p:sp>
      <p:sp>
        <p:nvSpPr>
          <p:cNvPr id="11" name="TextBox 10"/>
          <p:cNvSpPr txBox="1"/>
          <p:nvPr/>
        </p:nvSpPr>
        <p:spPr>
          <a:xfrm>
            <a:off x="1225729" y="1766117"/>
            <a:ext cx="3099607" cy="451406"/>
          </a:xfrm>
          <a:prstGeom prst="rect">
            <a:avLst/>
          </a:prstGeom>
          <a:noFill/>
        </p:spPr>
        <p:txBody>
          <a:bodyPr wrap="square" lIns="0" tIns="0" rIns="0" bIns="0" rtlCol="0">
            <a:spAutoFit/>
          </a:bodyPr>
          <a:lstStyle/>
          <a:p>
            <a:pPr algn="r">
              <a:lnSpc>
                <a:spcPct val="90000"/>
              </a:lnSpc>
            </a:pPr>
            <a:r>
              <a:rPr lang="en-US" sz="3200" b="1" dirty="0" err="1" smtClean="0">
                <a:solidFill>
                  <a:schemeClr val="tx2"/>
                </a:solidFill>
              </a:rPr>
              <a:t>TripIt</a:t>
            </a:r>
            <a:r>
              <a:rPr lang="en-US" sz="3200" b="1" dirty="0" smtClean="0">
                <a:solidFill>
                  <a:schemeClr val="tx2"/>
                </a:solidFill>
              </a:rPr>
              <a:t> Pro</a:t>
            </a:r>
            <a:endParaRPr lang="en-US" sz="3200" b="1" dirty="0">
              <a:solidFill>
                <a:schemeClr val="tx2"/>
              </a:solidFill>
            </a:endParaRPr>
          </a:p>
        </p:txBody>
      </p:sp>
      <p:sp>
        <p:nvSpPr>
          <p:cNvPr id="13" name="Title 2"/>
          <p:cNvSpPr txBox="1">
            <a:spLocks/>
          </p:cNvSpPr>
          <p:nvPr/>
        </p:nvSpPr>
        <p:spPr>
          <a:xfrm>
            <a:off x="6332630" y="4474585"/>
            <a:ext cx="4074071" cy="181179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6000" b="1" kern="1200">
                <a:solidFill>
                  <a:schemeClr val="tx1"/>
                </a:solidFill>
                <a:latin typeface="+mj-lt"/>
                <a:ea typeface="+mj-ea"/>
                <a:cs typeface="+mj-cs"/>
              </a:defRPr>
            </a:lvl1pPr>
          </a:lstStyle>
          <a:p>
            <a:pPr marL="279400" indent="-279400">
              <a:lnSpc>
                <a:spcPct val="90000"/>
              </a:lnSpc>
              <a:spcAft>
                <a:spcPts val="1200"/>
              </a:spcAft>
              <a:buFont typeface="Arial"/>
              <a:buChar char="•"/>
            </a:pPr>
            <a:r>
              <a:rPr lang="en-US" sz="2400" b="0" dirty="0">
                <a:solidFill>
                  <a:schemeClr val="tx2"/>
                </a:solidFill>
              </a:rPr>
              <a:t>Centralized calendar to track all </a:t>
            </a:r>
            <a:r>
              <a:rPr lang="en-US" sz="2400" b="0" dirty="0" smtClean="0">
                <a:solidFill>
                  <a:schemeClr val="tx2"/>
                </a:solidFill>
              </a:rPr>
              <a:t>travel.</a:t>
            </a:r>
            <a:endParaRPr lang="en-US" sz="2400" b="0" dirty="0">
              <a:solidFill>
                <a:schemeClr val="tx2"/>
              </a:solidFill>
            </a:endParaRPr>
          </a:p>
          <a:p>
            <a:pPr marL="279400" indent="-279400">
              <a:lnSpc>
                <a:spcPct val="90000"/>
              </a:lnSpc>
              <a:spcAft>
                <a:spcPts val="1200"/>
              </a:spcAft>
              <a:buFont typeface="Arial"/>
              <a:buChar char="•"/>
            </a:pPr>
            <a:r>
              <a:rPr lang="en-US" sz="2400" b="0" dirty="0">
                <a:solidFill>
                  <a:schemeClr val="tx2"/>
                </a:solidFill>
              </a:rPr>
              <a:t>Spot savings by eliminating redundant </a:t>
            </a:r>
            <a:r>
              <a:rPr lang="en-US" sz="2400" b="0" dirty="0" smtClean="0">
                <a:solidFill>
                  <a:schemeClr val="tx2"/>
                </a:solidFill>
              </a:rPr>
              <a:t>trips.</a:t>
            </a:r>
            <a:endParaRPr lang="en-US" sz="2400" b="0" dirty="0">
              <a:solidFill>
                <a:schemeClr val="tx2"/>
              </a:solidFill>
            </a:endParaRPr>
          </a:p>
        </p:txBody>
      </p:sp>
      <p:sp>
        <p:nvSpPr>
          <p:cNvPr id="14" name="TextBox 13"/>
          <p:cNvSpPr txBox="1"/>
          <p:nvPr/>
        </p:nvSpPr>
        <p:spPr>
          <a:xfrm>
            <a:off x="1225729" y="4442438"/>
            <a:ext cx="3099607" cy="451406"/>
          </a:xfrm>
          <a:prstGeom prst="rect">
            <a:avLst/>
          </a:prstGeom>
          <a:noFill/>
        </p:spPr>
        <p:txBody>
          <a:bodyPr wrap="square" lIns="0" tIns="0" rIns="0" bIns="0" rtlCol="0">
            <a:spAutoFit/>
          </a:bodyPr>
          <a:lstStyle/>
          <a:p>
            <a:pPr algn="r">
              <a:lnSpc>
                <a:spcPct val="90000"/>
              </a:lnSpc>
            </a:pPr>
            <a:r>
              <a:rPr lang="en-US" sz="3200" b="1" dirty="0" err="1" smtClean="0">
                <a:solidFill>
                  <a:schemeClr val="tx2"/>
                </a:solidFill>
              </a:rPr>
              <a:t>TripIt</a:t>
            </a:r>
            <a:r>
              <a:rPr lang="en-US" sz="3200" b="1" dirty="0" smtClean="0">
                <a:solidFill>
                  <a:schemeClr val="tx2"/>
                </a:solidFill>
              </a:rPr>
              <a:t> for Teams</a:t>
            </a:r>
            <a:endParaRPr lang="en-US" sz="3200" b="1" dirty="0">
              <a:solidFill>
                <a:schemeClr val="tx2"/>
              </a:solidFill>
            </a:endParaRPr>
          </a:p>
        </p:txBody>
      </p:sp>
      <p:grpSp>
        <p:nvGrpSpPr>
          <p:cNvPr id="6" name="Group 5"/>
          <p:cNvGrpSpPr/>
          <p:nvPr/>
        </p:nvGrpSpPr>
        <p:grpSpPr>
          <a:xfrm>
            <a:off x="4757807" y="1766117"/>
            <a:ext cx="1246003" cy="2022302"/>
            <a:chOff x="4334461" y="1766117"/>
            <a:chExt cx="1246003" cy="2022302"/>
          </a:xfrm>
        </p:grpSpPr>
        <p:sp>
          <p:nvSpPr>
            <p:cNvPr id="7" name="Freeform 377"/>
            <p:cNvSpPr>
              <a:spLocks noEditPoints="1"/>
            </p:cNvSpPr>
            <p:nvPr/>
          </p:nvSpPr>
          <p:spPr bwMode="auto">
            <a:xfrm>
              <a:off x="4334461" y="1766117"/>
              <a:ext cx="1246003" cy="2022302"/>
            </a:xfrm>
            <a:custGeom>
              <a:avLst/>
              <a:gdLst>
                <a:gd name="T0" fmla="*/ 221 w 251"/>
                <a:gd name="T1" fmla="*/ 0 h 407"/>
                <a:gd name="T2" fmla="*/ 30 w 251"/>
                <a:gd name="T3" fmla="*/ 0 h 407"/>
                <a:gd name="T4" fmla="*/ 0 w 251"/>
                <a:gd name="T5" fmla="*/ 32 h 407"/>
                <a:gd name="T6" fmla="*/ 0 w 251"/>
                <a:gd name="T7" fmla="*/ 375 h 407"/>
                <a:gd name="T8" fmla="*/ 30 w 251"/>
                <a:gd name="T9" fmla="*/ 407 h 407"/>
                <a:gd name="T10" fmla="*/ 221 w 251"/>
                <a:gd name="T11" fmla="*/ 407 h 407"/>
                <a:gd name="T12" fmla="*/ 251 w 251"/>
                <a:gd name="T13" fmla="*/ 375 h 407"/>
                <a:gd name="T14" fmla="*/ 251 w 251"/>
                <a:gd name="T15" fmla="*/ 32 h 407"/>
                <a:gd name="T16" fmla="*/ 221 w 251"/>
                <a:gd name="T17" fmla="*/ 0 h 407"/>
                <a:gd name="T18" fmla="*/ 99 w 251"/>
                <a:gd name="T19" fmla="*/ 385 h 407"/>
                <a:gd name="T20" fmla="*/ 91 w 251"/>
                <a:gd name="T21" fmla="*/ 393 h 407"/>
                <a:gd name="T22" fmla="*/ 83 w 251"/>
                <a:gd name="T23" fmla="*/ 385 h 407"/>
                <a:gd name="T24" fmla="*/ 83 w 251"/>
                <a:gd name="T25" fmla="*/ 382 h 407"/>
                <a:gd name="T26" fmla="*/ 91 w 251"/>
                <a:gd name="T27" fmla="*/ 374 h 407"/>
                <a:gd name="T28" fmla="*/ 99 w 251"/>
                <a:gd name="T29" fmla="*/ 382 h 407"/>
                <a:gd name="T30" fmla="*/ 99 w 251"/>
                <a:gd name="T31" fmla="*/ 385 h 407"/>
                <a:gd name="T32" fmla="*/ 126 w 251"/>
                <a:gd name="T33" fmla="*/ 399 h 407"/>
                <a:gd name="T34" fmla="*/ 125 w 251"/>
                <a:gd name="T35" fmla="*/ 399 h 407"/>
                <a:gd name="T36" fmla="*/ 110 w 251"/>
                <a:gd name="T37" fmla="*/ 385 h 407"/>
                <a:gd name="T38" fmla="*/ 125 w 251"/>
                <a:gd name="T39" fmla="*/ 370 h 407"/>
                <a:gd name="T40" fmla="*/ 126 w 251"/>
                <a:gd name="T41" fmla="*/ 370 h 407"/>
                <a:gd name="T42" fmla="*/ 141 w 251"/>
                <a:gd name="T43" fmla="*/ 385 h 407"/>
                <a:gd name="T44" fmla="*/ 126 w 251"/>
                <a:gd name="T45" fmla="*/ 399 h 407"/>
                <a:gd name="T46" fmla="*/ 166 w 251"/>
                <a:gd name="T47" fmla="*/ 387 h 407"/>
                <a:gd name="T48" fmla="*/ 158 w 251"/>
                <a:gd name="T49" fmla="*/ 395 h 407"/>
                <a:gd name="T50" fmla="*/ 150 w 251"/>
                <a:gd name="T51" fmla="*/ 387 h 407"/>
                <a:gd name="T52" fmla="*/ 150 w 251"/>
                <a:gd name="T53" fmla="*/ 383 h 407"/>
                <a:gd name="T54" fmla="*/ 158 w 251"/>
                <a:gd name="T55" fmla="*/ 375 h 407"/>
                <a:gd name="T56" fmla="*/ 166 w 251"/>
                <a:gd name="T57" fmla="*/ 383 h 407"/>
                <a:gd name="T58" fmla="*/ 166 w 251"/>
                <a:gd name="T59" fmla="*/ 387 h 407"/>
                <a:gd name="T60" fmla="*/ 220 w 251"/>
                <a:gd name="T61" fmla="*/ 360 h 407"/>
                <a:gd name="T62" fmla="*/ 31 w 251"/>
                <a:gd name="T63" fmla="*/ 360 h 407"/>
                <a:gd name="T64" fmla="*/ 31 w 251"/>
                <a:gd name="T65" fmla="*/ 47 h 407"/>
                <a:gd name="T66" fmla="*/ 220 w 251"/>
                <a:gd name="T67" fmla="*/ 47 h 407"/>
                <a:gd name="T68" fmla="*/ 220 w 251"/>
                <a:gd name="T69" fmla="*/ 36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407">
                  <a:moveTo>
                    <a:pt x="221" y="0"/>
                  </a:moveTo>
                  <a:cubicBezTo>
                    <a:pt x="30" y="0"/>
                    <a:pt x="30" y="0"/>
                    <a:pt x="30" y="0"/>
                  </a:cubicBezTo>
                  <a:cubicBezTo>
                    <a:pt x="13" y="0"/>
                    <a:pt x="0" y="14"/>
                    <a:pt x="0" y="32"/>
                  </a:cubicBezTo>
                  <a:cubicBezTo>
                    <a:pt x="0" y="375"/>
                    <a:pt x="0" y="375"/>
                    <a:pt x="0" y="375"/>
                  </a:cubicBezTo>
                  <a:cubicBezTo>
                    <a:pt x="0" y="393"/>
                    <a:pt x="13" y="407"/>
                    <a:pt x="30" y="407"/>
                  </a:cubicBezTo>
                  <a:cubicBezTo>
                    <a:pt x="221" y="407"/>
                    <a:pt x="221" y="407"/>
                    <a:pt x="221" y="407"/>
                  </a:cubicBezTo>
                  <a:cubicBezTo>
                    <a:pt x="238" y="407"/>
                    <a:pt x="251" y="393"/>
                    <a:pt x="251" y="375"/>
                  </a:cubicBezTo>
                  <a:cubicBezTo>
                    <a:pt x="251" y="32"/>
                    <a:pt x="251" y="32"/>
                    <a:pt x="251" y="32"/>
                  </a:cubicBezTo>
                  <a:cubicBezTo>
                    <a:pt x="251" y="14"/>
                    <a:pt x="238" y="0"/>
                    <a:pt x="221" y="0"/>
                  </a:cubicBezTo>
                  <a:close/>
                  <a:moveTo>
                    <a:pt x="99" y="385"/>
                  </a:moveTo>
                  <a:cubicBezTo>
                    <a:pt x="99" y="390"/>
                    <a:pt x="96" y="393"/>
                    <a:pt x="91" y="393"/>
                  </a:cubicBezTo>
                  <a:cubicBezTo>
                    <a:pt x="87" y="393"/>
                    <a:pt x="83" y="390"/>
                    <a:pt x="83" y="385"/>
                  </a:cubicBezTo>
                  <a:cubicBezTo>
                    <a:pt x="83" y="382"/>
                    <a:pt x="83" y="382"/>
                    <a:pt x="83" y="382"/>
                  </a:cubicBezTo>
                  <a:cubicBezTo>
                    <a:pt x="83" y="377"/>
                    <a:pt x="87" y="374"/>
                    <a:pt x="91" y="374"/>
                  </a:cubicBezTo>
                  <a:cubicBezTo>
                    <a:pt x="96" y="374"/>
                    <a:pt x="99" y="377"/>
                    <a:pt x="99" y="382"/>
                  </a:cubicBezTo>
                  <a:lnTo>
                    <a:pt x="99" y="385"/>
                  </a:lnTo>
                  <a:close/>
                  <a:moveTo>
                    <a:pt x="126" y="399"/>
                  </a:moveTo>
                  <a:cubicBezTo>
                    <a:pt x="125" y="399"/>
                    <a:pt x="125" y="399"/>
                    <a:pt x="125" y="399"/>
                  </a:cubicBezTo>
                  <a:cubicBezTo>
                    <a:pt x="117" y="399"/>
                    <a:pt x="110" y="393"/>
                    <a:pt x="110" y="385"/>
                  </a:cubicBezTo>
                  <a:cubicBezTo>
                    <a:pt x="110" y="377"/>
                    <a:pt x="117" y="370"/>
                    <a:pt x="125" y="370"/>
                  </a:cubicBezTo>
                  <a:cubicBezTo>
                    <a:pt x="126" y="370"/>
                    <a:pt x="126" y="370"/>
                    <a:pt x="126" y="370"/>
                  </a:cubicBezTo>
                  <a:cubicBezTo>
                    <a:pt x="134" y="370"/>
                    <a:pt x="141" y="377"/>
                    <a:pt x="141" y="385"/>
                  </a:cubicBezTo>
                  <a:cubicBezTo>
                    <a:pt x="141" y="393"/>
                    <a:pt x="134" y="399"/>
                    <a:pt x="126" y="399"/>
                  </a:cubicBezTo>
                  <a:close/>
                  <a:moveTo>
                    <a:pt x="166" y="387"/>
                  </a:moveTo>
                  <a:cubicBezTo>
                    <a:pt x="166" y="391"/>
                    <a:pt x="162" y="395"/>
                    <a:pt x="158" y="395"/>
                  </a:cubicBezTo>
                  <a:cubicBezTo>
                    <a:pt x="153" y="395"/>
                    <a:pt x="150" y="391"/>
                    <a:pt x="150" y="387"/>
                  </a:cubicBezTo>
                  <a:cubicBezTo>
                    <a:pt x="150" y="383"/>
                    <a:pt x="150" y="383"/>
                    <a:pt x="150" y="383"/>
                  </a:cubicBezTo>
                  <a:cubicBezTo>
                    <a:pt x="150" y="379"/>
                    <a:pt x="153" y="375"/>
                    <a:pt x="158" y="375"/>
                  </a:cubicBezTo>
                  <a:cubicBezTo>
                    <a:pt x="162" y="375"/>
                    <a:pt x="166" y="379"/>
                    <a:pt x="166" y="383"/>
                  </a:cubicBezTo>
                  <a:lnTo>
                    <a:pt x="166" y="387"/>
                  </a:lnTo>
                  <a:close/>
                  <a:moveTo>
                    <a:pt x="220" y="360"/>
                  </a:moveTo>
                  <a:cubicBezTo>
                    <a:pt x="31" y="360"/>
                    <a:pt x="31" y="360"/>
                    <a:pt x="31" y="360"/>
                  </a:cubicBezTo>
                  <a:cubicBezTo>
                    <a:pt x="31" y="47"/>
                    <a:pt x="31" y="47"/>
                    <a:pt x="31" y="47"/>
                  </a:cubicBezTo>
                  <a:cubicBezTo>
                    <a:pt x="220" y="47"/>
                    <a:pt x="220" y="47"/>
                    <a:pt x="220" y="47"/>
                  </a:cubicBezTo>
                  <a:lnTo>
                    <a:pt x="220"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sp>
          <p:nvSpPr>
            <p:cNvPr id="16" name="Freeform 277"/>
            <p:cNvSpPr>
              <a:spLocks/>
            </p:cNvSpPr>
            <p:nvPr/>
          </p:nvSpPr>
          <p:spPr bwMode="auto">
            <a:xfrm>
              <a:off x="4585117" y="2398778"/>
              <a:ext cx="759531" cy="689266"/>
            </a:xfrm>
            <a:custGeom>
              <a:avLst/>
              <a:gdLst>
                <a:gd name="T0" fmla="*/ 197 w 299"/>
                <a:gd name="T1" fmla="*/ 130 h 271"/>
                <a:gd name="T2" fmla="*/ 224 w 299"/>
                <a:gd name="T3" fmla="*/ 73 h 271"/>
                <a:gd name="T4" fmla="*/ 151 w 299"/>
                <a:gd name="T5" fmla="*/ 0 h 271"/>
                <a:gd name="T6" fmla="*/ 78 w 299"/>
                <a:gd name="T7" fmla="*/ 73 h 271"/>
                <a:gd name="T8" fmla="*/ 105 w 299"/>
                <a:gd name="T9" fmla="*/ 129 h 271"/>
                <a:gd name="T10" fmla="*/ 0 w 299"/>
                <a:gd name="T11" fmla="*/ 271 h 271"/>
                <a:gd name="T12" fmla="*/ 299 w 299"/>
                <a:gd name="T13" fmla="*/ 271 h 271"/>
                <a:gd name="T14" fmla="*/ 197 w 299"/>
                <a:gd name="T15" fmla="*/ 130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271">
                  <a:moveTo>
                    <a:pt x="197" y="130"/>
                  </a:moveTo>
                  <a:cubicBezTo>
                    <a:pt x="213" y="116"/>
                    <a:pt x="224" y="96"/>
                    <a:pt x="224" y="73"/>
                  </a:cubicBezTo>
                  <a:cubicBezTo>
                    <a:pt x="224" y="33"/>
                    <a:pt x="191" y="0"/>
                    <a:pt x="151" y="0"/>
                  </a:cubicBezTo>
                  <a:cubicBezTo>
                    <a:pt x="111" y="0"/>
                    <a:pt x="78" y="33"/>
                    <a:pt x="78" y="73"/>
                  </a:cubicBezTo>
                  <a:cubicBezTo>
                    <a:pt x="78" y="95"/>
                    <a:pt x="89" y="116"/>
                    <a:pt x="105" y="129"/>
                  </a:cubicBezTo>
                  <a:cubicBezTo>
                    <a:pt x="44" y="148"/>
                    <a:pt x="0" y="204"/>
                    <a:pt x="0" y="271"/>
                  </a:cubicBezTo>
                  <a:cubicBezTo>
                    <a:pt x="299" y="271"/>
                    <a:pt x="299" y="271"/>
                    <a:pt x="299" y="271"/>
                  </a:cubicBezTo>
                  <a:cubicBezTo>
                    <a:pt x="299" y="205"/>
                    <a:pt x="256" y="150"/>
                    <a:pt x="197" y="130"/>
                  </a:cubicBezTo>
                  <a:close/>
                </a:path>
              </a:pathLst>
            </a:custGeom>
            <a:solidFill>
              <a:srgbClr val="0078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grpSp>
      <p:grpSp>
        <p:nvGrpSpPr>
          <p:cNvPr id="18" name="Group 17"/>
          <p:cNvGrpSpPr/>
          <p:nvPr/>
        </p:nvGrpSpPr>
        <p:grpSpPr>
          <a:xfrm>
            <a:off x="4757807" y="4474585"/>
            <a:ext cx="1246003" cy="2022302"/>
            <a:chOff x="4334461" y="1766117"/>
            <a:chExt cx="1246003" cy="2022302"/>
          </a:xfrm>
        </p:grpSpPr>
        <p:sp>
          <p:nvSpPr>
            <p:cNvPr id="21" name="Freeform 377"/>
            <p:cNvSpPr>
              <a:spLocks noEditPoints="1"/>
            </p:cNvSpPr>
            <p:nvPr/>
          </p:nvSpPr>
          <p:spPr bwMode="auto">
            <a:xfrm>
              <a:off x="4334461" y="1766117"/>
              <a:ext cx="1246003" cy="2022302"/>
            </a:xfrm>
            <a:custGeom>
              <a:avLst/>
              <a:gdLst>
                <a:gd name="T0" fmla="*/ 221 w 251"/>
                <a:gd name="T1" fmla="*/ 0 h 407"/>
                <a:gd name="T2" fmla="*/ 30 w 251"/>
                <a:gd name="T3" fmla="*/ 0 h 407"/>
                <a:gd name="T4" fmla="*/ 0 w 251"/>
                <a:gd name="T5" fmla="*/ 32 h 407"/>
                <a:gd name="T6" fmla="*/ 0 w 251"/>
                <a:gd name="T7" fmla="*/ 375 h 407"/>
                <a:gd name="T8" fmla="*/ 30 w 251"/>
                <a:gd name="T9" fmla="*/ 407 h 407"/>
                <a:gd name="T10" fmla="*/ 221 w 251"/>
                <a:gd name="T11" fmla="*/ 407 h 407"/>
                <a:gd name="T12" fmla="*/ 251 w 251"/>
                <a:gd name="T13" fmla="*/ 375 h 407"/>
                <a:gd name="T14" fmla="*/ 251 w 251"/>
                <a:gd name="T15" fmla="*/ 32 h 407"/>
                <a:gd name="T16" fmla="*/ 221 w 251"/>
                <a:gd name="T17" fmla="*/ 0 h 407"/>
                <a:gd name="T18" fmla="*/ 99 w 251"/>
                <a:gd name="T19" fmla="*/ 385 h 407"/>
                <a:gd name="T20" fmla="*/ 91 w 251"/>
                <a:gd name="T21" fmla="*/ 393 h 407"/>
                <a:gd name="T22" fmla="*/ 83 w 251"/>
                <a:gd name="T23" fmla="*/ 385 h 407"/>
                <a:gd name="T24" fmla="*/ 83 w 251"/>
                <a:gd name="T25" fmla="*/ 382 h 407"/>
                <a:gd name="T26" fmla="*/ 91 w 251"/>
                <a:gd name="T27" fmla="*/ 374 h 407"/>
                <a:gd name="T28" fmla="*/ 99 w 251"/>
                <a:gd name="T29" fmla="*/ 382 h 407"/>
                <a:gd name="T30" fmla="*/ 99 w 251"/>
                <a:gd name="T31" fmla="*/ 385 h 407"/>
                <a:gd name="T32" fmla="*/ 126 w 251"/>
                <a:gd name="T33" fmla="*/ 399 h 407"/>
                <a:gd name="T34" fmla="*/ 125 w 251"/>
                <a:gd name="T35" fmla="*/ 399 h 407"/>
                <a:gd name="T36" fmla="*/ 110 w 251"/>
                <a:gd name="T37" fmla="*/ 385 h 407"/>
                <a:gd name="T38" fmla="*/ 125 w 251"/>
                <a:gd name="T39" fmla="*/ 370 h 407"/>
                <a:gd name="T40" fmla="*/ 126 w 251"/>
                <a:gd name="T41" fmla="*/ 370 h 407"/>
                <a:gd name="T42" fmla="*/ 141 w 251"/>
                <a:gd name="T43" fmla="*/ 385 h 407"/>
                <a:gd name="T44" fmla="*/ 126 w 251"/>
                <a:gd name="T45" fmla="*/ 399 h 407"/>
                <a:gd name="T46" fmla="*/ 166 w 251"/>
                <a:gd name="T47" fmla="*/ 387 h 407"/>
                <a:gd name="T48" fmla="*/ 158 w 251"/>
                <a:gd name="T49" fmla="*/ 395 h 407"/>
                <a:gd name="T50" fmla="*/ 150 w 251"/>
                <a:gd name="T51" fmla="*/ 387 h 407"/>
                <a:gd name="T52" fmla="*/ 150 w 251"/>
                <a:gd name="T53" fmla="*/ 383 h 407"/>
                <a:gd name="T54" fmla="*/ 158 w 251"/>
                <a:gd name="T55" fmla="*/ 375 h 407"/>
                <a:gd name="T56" fmla="*/ 166 w 251"/>
                <a:gd name="T57" fmla="*/ 383 h 407"/>
                <a:gd name="T58" fmla="*/ 166 w 251"/>
                <a:gd name="T59" fmla="*/ 387 h 407"/>
                <a:gd name="T60" fmla="*/ 220 w 251"/>
                <a:gd name="T61" fmla="*/ 360 h 407"/>
                <a:gd name="T62" fmla="*/ 31 w 251"/>
                <a:gd name="T63" fmla="*/ 360 h 407"/>
                <a:gd name="T64" fmla="*/ 31 w 251"/>
                <a:gd name="T65" fmla="*/ 47 h 407"/>
                <a:gd name="T66" fmla="*/ 220 w 251"/>
                <a:gd name="T67" fmla="*/ 47 h 407"/>
                <a:gd name="T68" fmla="*/ 220 w 251"/>
                <a:gd name="T69" fmla="*/ 36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407">
                  <a:moveTo>
                    <a:pt x="221" y="0"/>
                  </a:moveTo>
                  <a:cubicBezTo>
                    <a:pt x="30" y="0"/>
                    <a:pt x="30" y="0"/>
                    <a:pt x="30" y="0"/>
                  </a:cubicBezTo>
                  <a:cubicBezTo>
                    <a:pt x="13" y="0"/>
                    <a:pt x="0" y="14"/>
                    <a:pt x="0" y="32"/>
                  </a:cubicBezTo>
                  <a:cubicBezTo>
                    <a:pt x="0" y="375"/>
                    <a:pt x="0" y="375"/>
                    <a:pt x="0" y="375"/>
                  </a:cubicBezTo>
                  <a:cubicBezTo>
                    <a:pt x="0" y="393"/>
                    <a:pt x="13" y="407"/>
                    <a:pt x="30" y="407"/>
                  </a:cubicBezTo>
                  <a:cubicBezTo>
                    <a:pt x="221" y="407"/>
                    <a:pt x="221" y="407"/>
                    <a:pt x="221" y="407"/>
                  </a:cubicBezTo>
                  <a:cubicBezTo>
                    <a:pt x="238" y="407"/>
                    <a:pt x="251" y="393"/>
                    <a:pt x="251" y="375"/>
                  </a:cubicBezTo>
                  <a:cubicBezTo>
                    <a:pt x="251" y="32"/>
                    <a:pt x="251" y="32"/>
                    <a:pt x="251" y="32"/>
                  </a:cubicBezTo>
                  <a:cubicBezTo>
                    <a:pt x="251" y="14"/>
                    <a:pt x="238" y="0"/>
                    <a:pt x="221" y="0"/>
                  </a:cubicBezTo>
                  <a:close/>
                  <a:moveTo>
                    <a:pt x="99" y="385"/>
                  </a:moveTo>
                  <a:cubicBezTo>
                    <a:pt x="99" y="390"/>
                    <a:pt x="96" y="393"/>
                    <a:pt x="91" y="393"/>
                  </a:cubicBezTo>
                  <a:cubicBezTo>
                    <a:pt x="87" y="393"/>
                    <a:pt x="83" y="390"/>
                    <a:pt x="83" y="385"/>
                  </a:cubicBezTo>
                  <a:cubicBezTo>
                    <a:pt x="83" y="382"/>
                    <a:pt x="83" y="382"/>
                    <a:pt x="83" y="382"/>
                  </a:cubicBezTo>
                  <a:cubicBezTo>
                    <a:pt x="83" y="377"/>
                    <a:pt x="87" y="374"/>
                    <a:pt x="91" y="374"/>
                  </a:cubicBezTo>
                  <a:cubicBezTo>
                    <a:pt x="96" y="374"/>
                    <a:pt x="99" y="377"/>
                    <a:pt x="99" y="382"/>
                  </a:cubicBezTo>
                  <a:lnTo>
                    <a:pt x="99" y="385"/>
                  </a:lnTo>
                  <a:close/>
                  <a:moveTo>
                    <a:pt x="126" y="399"/>
                  </a:moveTo>
                  <a:cubicBezTo>
                    <a:pt x="125" y="399"/>
                    <a:pt x="125" y="399"/>
                    <a:pt x="125" y="399"/>
                  </a:cubicBezTo>
                  <a:cubicBezTo>
                    <a:pt x="117" y="399"/>
                    <a:pt x="110" y="393"/>
                    <a:pt x="110" y="385"/>
                  </a:cubicBezTo>
                  <a:cubicBezTo>
                    <a:pt x="110" y="377"/>
                    <a:pt x="117" y="370"/>
                    <a:pt x="125" y="370"/>
                  </a:cubicBezTo>
                  <a:cubicBezTo>
                    <a:pt x="126" y="370"/>
                    <a:pt x="126" y="370"/>
                    <a:pt x="126" y="370"/>
                  </a:cubicBezTo>
                  <a:cubicBezTo>
                    <a:pt x="134" y="370"/>
                    <a:pt x="141" y="377"/>
                    <a:pt x="141" y="385"/>
                  </a:cubicBezTo>
                  <a:cubicBezTo>
                    <a:pt x="141" y="393"/>
                    <a:pt x="134" y="399"/>
                    <a:pt x="126" y="399"/>
                  </a:cubicBezTo>
                  <a:close/>
                  <a:moveTo>
                    <a:pt x="166" y="387"/>
                  </a:moveTo>
                  <a:cubicBezTo>
                    <a:pt x="166" y="391"/>
                    <a:pt x="162" y="395"/>
                    <a:pt x="158" y="395"/>
                  </a:cubicBezTo>
                  <a:cubicBezTo>
                    <a:pt x="153" y="395"/>
                    <a:pt x="150" y="391"/>
                    <a:pt x="150" y="387"/>
                  </a:cubicBezTo>
                  <a:cubicBezTo>
                    <a:pt x="150" y="383"/>
                    <a:pt x="150" y="383"/>
                    <a:pt x="150" y="383"/>
                  </a:cubicBezTo>
                  <a:cubicBezTo>
                    <a:pt x="150" y="379"/>
                    <a:pt x="153" y="375"/>
                    <a:pt x="158" y="375"/>
                  </a:cubicBezTo>
                  <a:cubicBezTo>
                    <a:pt x="162" y="375"/>
                    <a:pt x="166" y="379"/>
                    <a:pt x="166" y="383"/>
                  </a:cubicBezTo>
                  <a:lnTo>
                    <a:pt x="166" y="387"/>
                  </a:lnTo>
                  <a:close/>
                  <a:moveTo>
                    <a:pt x="220" y="360"/>
                  </a:moveTo>
                  <a:cubicBezTo>
                    <a:pt x="31" y="360"/>
                    <a:pt x="31" y="360"/>
                    <a:pt x="31" y="360"/>
                  </a:cubicBezTo>
                  <a:cubicBezTo>
                    <a:pt x="31" y="47"/>
                    <a:pt x="31" y="47"/>
                    <a:pt x="31" y="47"/>
                  </a:cubicBezTo>
                  <a:cubicBezTo>
                    <a:pt x="220" y="47"/>
                    <a:pt x="220" y="47"/>
                    <a:pt x="220" y="47"/>
                  </a:cubicBezTo>
                  <a:lnTo>
                    <a:pt x="220"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sp>
          <p:nvSpPr>
            <p:cNvPr id="22" name="Freeform 277"/>
            <p:cNvSpPr>
              <a:spLocks/>
            </p:cNvSpPr>
            <p:nvPr/>
          </p:nvSpPr>
          <p:spPr bwMode="auto">
            <a:xfrm>
              <a:off x="4585117" y="2398778"/>
              <a:ext cx="759531" cy="689266"/>
            </a:xfrm>
            <a:custGeom>
              <a:avLst/>
              <a:gdLst>
                <a:gd name="T0" fmla="*/ 197 w 299"/>
                <a:gd name="T1" fmla="*/ 130 h 271"/>
                <a:gd name="T2" fmla="*/ 224 w 299"/>
                <a:gd name="T3" fmla="*/ 73 h 271"/>
                <a:gd name="T4" fmla="*/ 151 w 299"/>
                <a:gd name="T5" fmla="*/ 0 h 271"/>
                <a:gd name="T6" fmla="*/ 78 w 299"/>
                <a:gd name="T7" fmla="*/ 73 h 271"/>
                <a:gd name="T8" fmla="*/ 105 w 299"/>
                <a:gd name="T9" fmla="*/ 129 h 271"/>
                <a:gd name="T10" fmla="*/ 0 w 299"/>
                <a:gd name="T11" fmla="*/ 271 h 271"/>
                <a:gd name="T12" fmla="*/ 299 w 299"/>
                <a:gd name="T13" fmla="*/ 271 h 271"/>
                <a:gd name="T14" fmla="*/ 197 w 299"/>
                <a:gd name="T15" fmla="*/ 130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271">
                  <a:moveTo>
                    <a:pt x="197" y="130"/>
                  </a:moveTo>
                  <a:cubicBezTo>
                    <a:pt x="213" y="116"/>
                    <a:pt x="224" y="96"/>
                    <a:pt x="224" y="73"/>
                  </a:cubicBezTo>
                  <a:cubicBezTo>
                    <a:pt x="224" y="33"/>
                    <a:pt x="191" y="0"/>
                    <a:pt x="151" y="0"/>
                  </a:cubicBezTo>
                  <a:cubicBezTo>
                    <a:pt x="111" y="0"/>
                    <a:pt x="78" y="33"/>
                    <a:pt x="78" y="73"/>
                  </a:cubicBezTo>
                  <a:cubicBezTo>
                    <a:pt x="78" y="95"/>
                    <a:pt x="89" y="116"/>
                    <a:pt x="105" y="129"/>
                  </a:cubicBezTo>
                  <a:cubicBezTo>
                    <a:pt x="44" y="148"/>
                    <a:pt x="0" y="204"/>
                    <a:pt x="0" y="271"/>
                  </a:cubicBezTo>
                  <a:cubicBezTo>
                    <a:pt x="299" y="271"/>
                    <a:pt x="299" y="271"/>
                    <a:pt x="299" y="271"/>
                  </a:cubicBezTo>
                  <a:cubicBezTo>
                    <a:pt x="299" y="205"/>
                    <a:pt x="256" y="150"/>
                    <a:pt x="197" y="130"/>
                  </a:cubicBezTo>
                  <a:close/>
                </a:path>
              </a:pathLst>
            </a:custGeom>
            <a:solidFill>
              <a:srgbClr val="0078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grpSp>
      <p:grpSp>
        <p:nvGrpSpPr>
          <p:cNvPr id="17" name="Group 16"/>
          <p:cNvGrpSpPr/>
          <p:nvPr/>
        </p:nvGrpSpPr>
        <p:grpSpPr>
          <a:xfrm>
            <a:off x="1318164" y="5254709"/>
            <a:ext cx="3439643" cy="1083605"/>
            <a:chOff x="1318164" y="5254709"/>
            <a:chExt cx="3439643" cy="1083605"/>
          </a:xfrm>
        </p:grpSpPr>
        <p:sp>
          <p:nvSpPr>
            <p:cNvPr id="35" name="Right Arrow 34"/>
            <p:cNvSpPr/>
            <p:nvPr/>
          </p:nvSpPr>
          <p:spPr>
            <a:xfrm>
              <a:off x="1985807" y="5765812"/>
              <a:ext cx="2772000" cy="430769"/>
            </a:xfrm>
            <a:prstGeom prst="rightArrow">
              <a:avLst/>
            </a:prstGeom>
            <a:gradFill flip="none" rotWithShape="1">
              <a:gsLst>
                <a:gs pos="100000">
                  <a:schemeClr val="bg1"/>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36" name="Right Arrow 35"/>
            <p:cNvSpPr/>
            <p:nvPr/>
          </p:nvSpPr>
          <p:spPr>
            <a:xfrm flipH="1">
              <a:off x="1985807" y="5404763"/>
              <a:ext cx="2772000" cy="430769"/>
            </a:xfrm>
            <a:prstGeom prst="rightArrow">
              <a:avLst/>
            </a:prstGeom>
            <a:gradFill flip="none" rotWithShape="1">
              <a:gsLst>
                <a:gs pos="100000">
                  <a:schemeClr val="bg1"/>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grpSp>
          <p:nvGrpSpPr>
            <p:cNvPr id="9" name="Group 8"/>
            <p:cNvGrpSpPr/>
            <p:nvPr/>
          </p:nvGrpSpPr>
          <p:grpSpPr>
            <a:xfrm>
              <a:off x="1318164" y="5254709"/>
              <a:ext cx="2864245" cy="1083605"/>
              <a:chOff x="894818" y="5254709"/>
              <a:chExt cx="2864245" cy="1083605"/>
            </a:xfrm>
          </p:grpSpPr>
          <p:grpSp>
            <p:nvGrpSpPr>
              <p:cNvPr id="26" name="Group 25"/>
              <p:cNvGrpSpPr/>
              <p:nvPr/>
            </p:nvGrpSpPr>
            <p:grpSpPr>
              <a:xfrm>
                <a:off x="3091420" y="5254709"/>
                <a:ext cx="667643" cy="1083605"/>
                <a:chOff x="4334461" y="1766117"/>
                <a:chExt cx="1246003" cy="2022302"/>
              </a:xfrm>
            </p:grpSpPr>
            <p:sp>
              <p:nvSpPr>
                <p:cNvPr id="27" name="Freeform 377"/>
                <p:cNvSpPr>
                  <a:spLocks noEditPoints="1"/>
                </p:cNvSpPr>
                <p:nvPr/>
              </p:nvSpPr>
              <p:spPr bwMode="auto">
                <a:xfrm>
                  <a:off x="4334461" y="1766117"/>
                  <a:ext cx="1246003" cy="2022302"/>
                </a:xfrm>
                <a:custGeom>
                  <a:avLst/>
                  <a:gdLst>
                    <a:gd name="T0" fmla="*/ 221 w 251"/>
                    <a:gd name="T1" fmla="*/ 0 h 407"/>
                    <a:gd name="T2" fmla="*/ 30 w 251"/>
                    <a:gd name="T3" fmla="*/ 0 h 407"/>
                    <a:gd name="T4" fmla="*/ 0 w 251"/>
                    <a:gd name="T5" fmla="*/ 32 h 407"/>
                    <a:gd name="T6" fmla="*/ 0 w 251"/>
                    <a:gd name="T7" fmla="*/ 375 h 407"/>
                    <a:gd name="T8" fmla="*/ 30 w 251"/>
                    <a:gd name="T9" fmla="*/ 407 h 407"/>
                    <a:gd name="T10" fmla="*/ 221 w 251"/>
                    <a:gd name="T11" fmla="*/ 407 h 407"/>
                    <a:gd name="T12" fmla="*/ 251 w 251"/>
                    <a:gd name="T13" fmla="*/ 375 h 407"/>
                    <a:gd name="T14" fmla="*/ 251 w 251"/>
                    <a:gd name="T15" fmla="*/ 32 h 407"/>
                    <a:gd name="T16" fmla="*/ 221 w 251"/>
                    <a:gd name="T17" fmla="*/ 0 h 407"/>
                    <a:gd name="T18" fmla="*/ 99 w 251"/>
                    <a:gd name="T19" fmla="*/ 385 h 407"/>
                    <a:gd name="T20" fmla="*/ 91 w 251"/>
                    <a:gd name="T21" fmla="*/ 393 h 407"/>
                    <a:gd name="T22" fmla="*/ 83 w 251"/>
                    <a:gd name="T23" fmla="*/ 385 h 407"/>
                    <a:gd name="T24" fmla="*/ 83 w 251"/>
                    <a:gd name="T25" fmla="*/ 382 h 407"/>
                    <a:gd name="T26" fmla="*/ 91 w 251"/>
                    <a:gd name="T27" fmla="*/ 374 h 407"/>
                    <a:gd name="T28" fmla="*/ 99 w 251"/>
                    <a:gd name="T29" fmla="*/ 382 h 407"/>
                    <a:gd name="T30" fmla="*/ 99 w 251"/>
                    <a:gd name="T31" fmla="*/ 385 h 407"/>
                    <a:gd name="T32" fmla="*/ 126 w 251"/>
                    <a:gd name="T33" fmla="*/ 399 h 407"/>
                    <a:gd name="T34" fmla="*/ 125 w 251"/>
                    <a:gd name="T35" fmla="*/ 399 h 407"/>
                    <a:gd name="T36" fmla="*/ 110 w 251"/>
                    <a:gd name="T37" fmla="*/ 385 h 407"/>
                    <a:gd name="T38" fmla="*/ 125 w 251"/>
                    <a:gd name="T39" fmla="*/ 370 h 407"/>
                    <a:gd name="T40" fmla="*/ 126 w 251"/>
                    <a:gd name="T41" fmla="*/ 370 h 407"/>
                    <a:gd name="T42" fmla="*/ 141 w 251"/>
                    <a:gd name="T43" fmla="*/ 385 h 407"/>
                    <a:gd name="T44" fmla="*/ 126 w 251"/>
                    <a:gd name="T45" fmla="*/ 399 h 407"/>
                    <a:gd name="T46" fmla="*/ 166 w 251"/>
                    <a:gd name="T47" fmla="*/ 387 h 407"/>
                    <a:gd name="T48" fmla="*/ 158 w 251"/>
                    <a:gd name="T49" fmla="*/ 395 h 407"/>
                    <a:gd name="T50" fmla="*/ 150 w 251"/>
                    <a:gd name="T51" fmla="*/ 387 h 407"/>
                    <a:gd name="T52" fmla="*/ 150 w 251"/>
                    <a:gd name="T53" fmla="*/ 383 h 407"/>
                    <a:gd name="T54" fmla="*/ 158 w 251"/>
                    <a:gd name="T55" fmla="*/ 375 h 407"/>
                    <a:gd name="T56" fmla="*/ 166 w 251"/>
                    <a:gd name="T57" fmla="*/ 383 h 407"/>
                    <a:gd name="T58" fmla="*/ 166 w 251"/>
                    <a:gd name="T59" fmla="*/ 387 h 407"/>
                    <a:gd name="T60" fmla="*/ 220 w 251"/>
                    <a:gd name="T61" fmla="*/ 360 h 407"/>
                    <a:gd name="T62" fmla="*/ 31 w 251"/>
                    <a:gd name="T63" fmla="*/ 360 h 407"/>
                    <a:gd name="T64" fmla="*/ 31 w 251"/>
                    <a:gd name="T65" fmla="*/ 47 h 407"/>
                    <a:gd name="T66" fmla="*/ 220 w 251"/>
                    <a:gd name="T67" fmla="*/ 47 h 407"/>
                    <a:gd name="T68" fmla="*/ 220 w 251"/>
                    <a:gd name="T69" fmla="*/ 36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407">
                      <a:moveTo>
                        <a:pt x="221" y="0"/>
                      </a:moveTo>
                      <a:cubicBezTo>
                        <a:pt x="30" y="0"/>
                        <a:pt x="30" y="0"/>
                        <a:pt x="30" y="0"/>
                      </a:cubicBezTo>
                      <a:cubicBezTo>
                        <a:pt x="13" y="0"/>
                        <a:pt x="0" y="14"/>
                        <a:pt x="0" y="32"/>
                      </a:cubicBezTo>
                      <a:cubicBezTo>
                        <a:pt x="0" y="375"/>
                        <a:pt x="0" y="375"/>
                        <a:pt x="0" y="375"/>
                      </a:cubicBezTo>
                      <a:cubicBezTo>
                        <a:pt x="0" y="393"/>
                        <a:pt x="13" y="407"/>
                        <a:pt x="30" y="407"/>
                      </a:cubicBezTo>
                      <a:cubicBezTo>
                        <a:pt x="221" y="407"/>
                        <a:pt x="221" y="407"/>
                        <a:pt x="221" y="407"/>
                      </a:cubicBezTo>
                      <a:cubicBezTo>
                        <a:pt x="238" y="407"/>
                        <a:pt x="251" y="393"/>
                        <a:pt x="251" y="375"/>
                      </a:cubicBezTo>
                      <a:cubicBezTo>
                        <a:pt x="251" y="32"/>
                        <a:pt x="251" y="32"/>
                        <a:pt x="251" y="32"/>
                      </a:cubicBezTo>
                      <a:cubicBezTo>
                        <a:pt x="251" y="14"/>
                        <a:pt x="238" y="0"/>
                        <a:pt x="221" y="0"/>
                      </a:cubicBezTo>
                      <a:close/>
                      <a:moveTo>
                        <a:pt x="99" y="385"/>
                      </a:moveTo>
                      <a:cubicBezTo>
                        <a:pt x="99" y="390"/>
                        <a:pt x="96" y="393"/>
                        <a:pt x="91" y="393"/>
                      </a:cubicBezTo>
                      <a:cubicBezTo>
                        <a:pt x="87" y="393"/>
                        <a:pt x="83" y="390"/>
                        <a:pt x="83" y="385"/>
                      </a:cubicBezTo>
                      <a:cubicBezTo>
                        <a:pt x="83" y="382"/>
                        <a:pt x="83" y="382"/>
                        <a:pt x="83" y="382"/>
                      </a:cubicBezTo>
                      <a:cubicBezTo>
                        <a:pt x="83" y="377"/>
                        <a:pt x="87" y="374"/>
                        <a:pt x="91" y="374"/>
                      </a:cubicBezTo>
                      <a:cubicBezTo>
                        <a:pt x="96" y="374"/>
                        <a:pt x="99" y="377"/>
                        <a:pt x="99" y="382"/>
                      </a:cubicBezTo>
                      <a:lnTo>
                        <a:pt x="99" y="385"/>
                      </a:lnTo>
                      <a:close/>
                      <a:moveTo>
                        <a:pt x="126" y="399"/>
                      </a:moveTo>
                      <a:cubicBezTo>
                        <a:pt x="125" y="399"/>
                        <a:pt x="125" y="399"/>
                        <a:pt x="125" y="399"/>
                      </a:cubicBezTo>
                      <a:cubicBezTo>
                        <a:pt x="117" y="399"/>
                        <a:pt x="110" y="393"/>
                        <a:pt x="110" y="385"/>
                      </a:cubicBezTo>
                      <a:cubicBezTo>
                        <a:pt x="110" y="377"/>
                        <a:pt x="117" y="370"/>
                        <a:pt x="125" y="370"/>
                      </a:cubicBezTo>
                      <a:cubicBezTo>
                        <a:pt x="126" y="370"/>
                        <a:pt x="126" y="370"/>
                        <a:pt x="126" y="370"/>
                      </a:cubicBezTo>
                      <a:cubicBezTo>
                        <a:pt x="134" y="370"/>
                        <a:pt x="141" y="377"/>
                        <a:pt x="141" y="385"/>
                      </a:cubicBezTo>
                      <a:cubicBezTo>
                        <a:pt x="141" y="393"/>
                        <a:pt x="134" y="399"/>
                        <a:pt x="126" y="399"/>
                      </a:cubicBezTo>
                      <a:close/>
                      <a:moveTo>
                        <a:pt x="166" y="387"/>
                      </a:moveTo>
                      <a:cubicBezTo>
                        <a:pt x="166" y="391"/>
                        <a:pt x="162" y="395"/>
                        <a:pt x="158" y="395"/>
                      </a:cubicBezTo>
                      <a:cubicBezTo>
                        <a:pt x="153" y="395"/>
                        <a:pt x="150" y="391"/>
                        <a:pt x="150" y="387"/>
                      </a:cubicBezTo>
                      <a:cubicBezTo>
                        <a:pt x="150" y="383"/>
                        <a:pt x="150" y="383"/>
                        <a:pt x="150" y="383"/>
                      </a:cubicBezTo>
                      <a:cubicBezTo>
                        <a:pt x="150" y="379"/>
                        <a:pt x="153" y="375"/>
                        <a:pt x="158" y="375"/>
                      </a:cubicBezTo>
                      <a:cubicBezTo>
                        <a:pt x="162" y="375"/>
                        <a:pt x="166" y="379"/>
                        <a:pt x="166" y="383"/>
                      </a:cubicBezTo>
                      <a:lnTo>
                        <a:pt x="166" y="387"/>
                      </a:lnTo>
                      <a:close/>
                      <a:moveTo>
                        <a:pt x="220" y="360"/>
                      </a:moveTo>
                      <a:cubicBezTo>
                        <a:pt x="31" y="360"/>
                        <a:pt x="31" y="360"/>
                        <a:pt x="31" y="360"/>
                      </a:cubicBezTo>
                      <a:cubicBezTo>
                        <a:pt x="31" y="47"/>
                        <a:pt x="31" y="47"/>
                        <a:pt x="31" y="47"/>
                      </a:cubicBezTo>
                      <a:cubicBezTo>
                        <a:pt x="220" y="47"/>
                        <a:pt x="220" y="47"/>
                        <a:pt x="220" y="47"/>
                      </a:cubicBezTo>
                      <a:lnTo>
                        <a:pt x="220"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sp>
              <p:nvSpPr>
                <p:cNvPr id="28" name="Freeform 277"/>
                <p:cNvSpPr>
                  <a:spLocks/>
                </p:cNvSpPr>
                <p:nvPr/>
              </p:nvSpPr>
              <p:spPr bwMode="auto">
                <a:xfrm>
                  <a:off x="4585117" y="2398778"/>
                  <a:ext cx="759531" cy="689266"/>
                </a:xfrm>
                <a:custGeom>
                  <a:avLst/>
                  <a:gdLst>
                    <a:gd name="T0" fmla="*/ 197 w 299"/>
                    <a:gd name="T1" fmla="*/ 130 h 271"/>
                    <a:gd name="T2" fmla="*/ 224 w 299"/>
                    <a:gd name="T3" fmla="*/ 73 h 271"/>
                    <a:gd name="T4" fmla="*/ 151 w 299"/>
                    <a:gd name="T5" fmla="*/ 0 h 271"/>
                    <a:gd name="T6" fmla="*/ 78 w 299"/>
                    <a:gd name="T7" fmla="*/ 73 h 271"/>
                    <a:gd name="T8" fmla="*/ 105 w 299"/>
                    <a:gd name="T9" fmla="*/ 129 h 271"/>
                    <a:gd name="T10" fmla="*/ 0 w 299"/>
                    <a:gd name="T11" fmla="*/ 271 h 271"/>
                    <a:gd name="T12" fmla="*/ 299 w 299"/>
                    <a:gd name="T13" fmla="*/ 271 h 271"/>
                    <a:gd name="T14" fmla="*/ 197 w 299"/>
                    <a:gd name="T15" fmla="*/ 130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271">
                      <a:moveTo>
                        <a:pt x="197" y="130"/>
                      </a:moveTo>
                      <a:cubicBezTo>
                        <a:pt x="213" y="116"/>
                        <a:pt x="224" y="96"/>
                        <a:pt x="224" y="73"/>
                      </a:cubicBezTo>
                      <a:cubicBezTo>
                        <a:pt x="224" y="33"/>
                        <a:pt x="191" y="0"/>
                        <a:pt x="151" y="0"/>
                      </a:cubicBezTo>
                      <a:cubicBezTo>
                        <a:pt x="111" y="0"/>
                        <a:pt x="78" y="33"/>
                        <a:pt x="78" y="73"/>
                      </a:cubicBezTo>
                      <a:cubicBezTo>
                        <a:pt x="78" y="95"/>
                        <a:pt x="89" y="116"/>
                        <a:pt x="105" y="129"/>
                      </a:cubicBezTo>
                      <a:cubicBezTo>
                        <a:pt x="44" y="148"/>
                        <a:pt x="0" y="204"/>
                        <a:pt x="0" y="271"/>
                      </a:cubicBezTo>
                      <a:cubicBezTo>
                        <a:pt x="299" y="271"/>
                        <a:pt x="299" y="271"/>
                        <a:pt x="299" y="271"/>
                      </a:cubicBezTo>
                      <a:cubicBezTo>
                        <a:pt x="299" y="205"/>
                        <a:pt x="256" y="150"/>
                        <a:pt x="197" y="130"/>
                      </a:cubicBezTo>
                      <a:close/>
                    </a:path>
                  </a:pathLst>
                </a:custGeom>
                <a:solidFill>
                  <a:srgbClr val="0078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grpSp>
          <p:grpSp>
            <p:nvGrpSpPr>
              <p:cNvPr id="29" name="Group 28"/>
              <p:cNvGrpSpPr/>
              <p:nvPr/>
            </p:nvGrpSpPr>
            <p:grpSpPr>
              <a:xfrm>
                <a:off x="1993119" y="5254709"/>
                <a:ext cx="667643" cy="1083605"/>
                <a:chOff x="4334461" y="1766117"/>
                <a:chExt cx="1246003" cy="2022302"/>
              </a:xfrm>
            </p:grpSpPr>
            <p:sp>
              <p:nvSpPr>
                <p:cNvPr id="30" name="Freeform 377"/>
                <p:cNvSpPr>
                  <a:spLocks noEditPoints="1"/>
                </p:cNvSpPr>
                <p:nvPr/>
              </p:nvSpPr>
              <p:spPr bwMode="auto">
                <a:xfrm>
                  <a:off x="4334461" y="1766117"/>
                  <a:ext cx="1246003" cy="2022302"/>
                </a:xfrm>
                <a:custGeom>
                  <a:avLst/>
                  <a:gdLst>
                    <a:gd name="T0" fmla="*/ 221 w 251"/>
                    <a:gd name="T1" fmla="*/ 0 h 407"/>
                    <a:gd name="T2" fmla="*/ 30 w 251"/>
                    <a:gd name="T3" fmla="*/ 0 h 407"/>
                    <a:gd name="T4" fmla="*/ 0 w 251"/>
                    <a:gd name="T5" fmla="*/ 32 h 407"/>
                    <a:gd name="T6" fmla="*/ 0 w 251"/>
                    <a:gd name="T7" fmla="*/ 375 h 407"/>
                    <a:gd name="T8" fmla="*/ 30 w 251"/>
                    <a:gd name="T9" fmla="*/ 407 h 407"/>
                    <a:gd name="T10" fmla="*/ 221 w 251"/>
                    <a:gd name="T11" fmla="*/ 407 h 407"/>
                    <a:gd name="T12" fmla="*/ 251 w 251"/>
                    <a:gd name="T13" fmla="*/ 375 h 407"/>
                    <a:gd name="T14" fmla="*/ 251 w 251"/>
                    <a:gd name="T15" fmla="*/ 32 h 407"/>
                    <a:gd name="T16" fmla="*/ 221 w 251"/>
                    <a:gd name="T17" fmla="*/ 0 h 407"/>
                    <a:gd name="T18" fmla="*/ 99 w 251"/>
                    <a:gd name="T19" fmla="*/ 385 h 407"/>
                    <a:gd name="T20" fmla="*/ 91 w 251"/>
                    <a:gd name="T21" fmla="*/ 393 h 407"/>
                    <a:gd name="T22" fmla="*/ 83 w 251"/>
                    <a:gd name="T23" fmla="*/ 385 h 407"/>
                    <a:gd name="T24" fmla="*/ 83 w 251"/>
                    <a:gd name="T25" fmla="*/ 382 h 407"/>
                    <a:gd name="T26" fmla="*/ 91 w 251"/>
                    <a:gd name="T27" fmla="*/ 374 h 407"/>
                    <a:gd name="T28" fmla="*/ 99 w 251"/>
                    <a:gd name="T29" fmla="*/ 382 h 407"/>
                    <a:gd name="T30" fmla="*/ 99 w 251"/>
                    <a:gd name="T31" fmla="*/ 385 h 407"/>
                    <a:gd name="T32" fmla="*/ 126 w 251"/>
                    <a:gd name="T33" fmla="*/ 399 h 407"/>
                    <a:gd name="T34" fmla="*/ 125 w 251"/>
                    <a:gd name="T35" fmla="*/ 399 h 407"/>
                    <a:gd name="T36" fmla="*/ 110 w 251"/>
                    <a:gd name="T37" fmla="*/ 385 h 407"/>
                    <a:gd name="T38" fmla="*/ 125 w 251"/>
                    <a:gd name="T39" fmla="*/ 370 h 407"/>
                    <a:gd name="T40" fmla="*/ 126 w 251"/>
                    <a:gd name="T41" fmla="*/ 370 h 407"/>
                    <a:gd name="T42" fmla="*/ 141 w 251"/>
                    <a:gd name="T43" fmla="*/ 385 h 407"/>
                    <a:gd name="T44" fmla="*/ 126 w 251"/>
                    <a:gd name="T45" fmla="*/ 399 h 407"/>
                    <a:gd name="T46" fmla="*/ 166 w 251"/>
                    <a:gd name="T47" fmla="*/ 387 h 407"/>
                    <a:gd name="T48" fmla="*/ 158 w 251"/>
                    <a:gd name="T49" fmla="*/ 395 h 407"/>
                    <a:gd name="T50" fmla="*/ 150 w 251"/>
                    <a:gd name="T51" fmla="*/ 387 h 407"/>
                    <a:gd name="T52" fmla="*/ 150 w 251"/>
                    <a:gd name="T53" fmla="*/ 383 h 407"/>
                    <a:gd name="T54" fmla="*/ 158 w 251"/>
                    <a:gd name="T55" fmla="*/ 375 h 407"/>
                    <a:gd name="T56" fmla="*/ 166 w 251"/>
                    <a:gd name="T57" fmla="*/ 383 h 407"/>
                    <a:gd name="T58" fmla="*/ 166 w 251"/>
                    <a:gd name="T59" fmla="*/ 387 h 407"/>
                    <a:gd name="T60" fmla="*/ 220 w 251"/>
                    <a:gd name="T61" fmla="*/ 360 h 407"/>
                    <a:gd name="T62" fmla="*/ 31 w 251"/>
                    <a:gd name="T63" fmla="*/ 360 h 407"/>
                    <a:gd name="T64" fmla="*/ 31 w 251"/>
                    <a:gd name="T65" fmla="*/ 47 h 407"/>
                    <a:gd name="T66" fmla="*/ 220 w 251"/>
                    <a:gd name="T67" fmla="*/ 47 h 407"/>
                    <a:gd name="T68" fmla="*/ 220 w 251"/>
                    <a:gd name="T69" fmla="*/ 36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407">
                      <a:moveTo>
                        <a:pt x="221" y="0"/>
                      </a:moveTo>
                      <a:cubicBezTo>
                        <a:pt x="30" y="0"/>
                        <a:pt x="30" y="0"/>
                        <a:pt x="30" y="0"/>
                      </a:cubicBezTo>
                      <a:cubicBezTo>
                        <a:pt x="13" y="0"/>
                        <a:pt x="0" y="14"/>
                        <a:pt x="0" y="32"/>
                      </a:cubicBezTo>
                      <a:cubicBezTo>
                        <a:pt x="0" y="375"/>
                        <a:pt x="0" y="375"/>
                        <a:pt x="0" y="375"/>
                      </a:cubicBezTo>
                      <a:cubicBezTo>
                        <a:pt x="0" y="393"/>
                        <a:pt x="13" y="407"/>
                        <a:pt x="30" y="407"/>
                      </a:cubicBezTo>
                      <a:cubicBezTo>
                        <a:pt x="221" y="407"/>
                        <a:pt x="221" y="407"/>
                        <a:pt x="221" y="407"/>
                      </a:cubicBezTo>
                      <a:cubicBezTo>
                        <a:pt x="238" y="407"/>
                        <a:pt x="251" y="393"/>
                        <a:pt x="251" y="375"/>
                      </a:cubicBezTo>
                      <a:cubicBezTo>
                        <a:pt x="251" y="32"/>
                        <a:pt x="251" y="32"/>
                        <a:pt x="251" y="32"/>
                      </a:cubicBezTo>
                      <a:cubicBezTo>
                        <a:pt x="251" y="14"/>
                        <a:pt x="238" y="0"/>
                        <a:pt x="221" y="0"/>
                      </a:cubicBezTo>
                      <a:close/>
                      <a:moveTo>
                        <a:pt x="99" y="385"/>
                      </a:moveTo>
                      <a:cubicBezTo>
                        <a:pt x="99" y="390"/>
                        <a:pt x="96" y="393"/>
                        <a:pt x="91" y="393"/>
                      </a:cubicBezTo>
                      <a:cubicBezTo>
                        <a:pt x="87" y="393"/>
                        <a:pt x="83" y="390"/>
                        <a:pt x="83" y="385"/>
                      </a:cubicBezTo>
                      <a:cubicBezTo>
                        <a:pt x="83" y="382"/>
                        <a:pt x="83" y="382"/>
                        <a:pt x="83" y="382"/>
                      </a:cubicBezTo>
                      <a:cubicBezTo>
                        <a:pt x="83" y="377"/>
                        <a:pt x="87" y="374"/>
                        <a:pt x="91" y="374"/>
                      </a:cubicBezTo>
                      <a:cubicBezTo>
                        <a:pt x="96" y="374"/>
                        <a:pt x="99" y="377"/>
                        <a:pt x="99" y="382"/>
                      </a:cubicBezTo>
                      <a:lnTo>
                        <a:pt x="99" y="385"/>
                      </a:lnTo>
                      <a:close/>
                      <a:moveTo>
                        <a:pt x="126" y="399"/>
                      </a:moveTo>
                      <a:cubicBezTo>
                        <a:pt x="125" y="399"/>
                        <a:pt x="125" y="399"/>
                        <a:pt x="125" y="399"/>
                      </a:cubicBezTo>
                      <a:cubicBezTo>
                        <a:pt x="117" y="399"/>
                        <a:pt x="110" y="393"/>
                        <a:pt x="110" y="385"/>
                      </a:cubicBezTo>
                      <a:cubicBezTo>
                        <a:pt x="110" y="377"/>
                        <a:pt x="117" y="370"/>
                        <a:pt x="125" y="370"/>
                      </a:cubicBezTo>
                      <a:cubicBezTo>
                        <a:pt x="126" y="370"/>
                        <a:pt x="126" y="370"/>
                        <a:pt x="126" y="370"/>
                      </a:cubicBezTo>
                      <a:cubicBezTo>
                        <a:pt x="134" y="370"/>
                        <a:pt x="141" y="377"/>
                        <a:pt x="141" y="385"/>
                      </a:cubicBezTo>
                      <a:cubicBezTo>
                        <a:pt x="141" y="393"/>
                        <a:pt x="134" y="399"/>
                        <a:pt x="126" y="399"/>
                      </a:cubicBezTo>
                      <a:close/>
                      <a:moveTo>
                        <a:pt x="166" y="387"/>
                      </a:moveTo>
                      <a:cubicBezTo>
                        <a:pt x="166" y="391"/>
                        <a:pt x="162" y="395"/>
                        <a:pt x="158" y="395"/>
                      </a:cubicBezTo>
                      <a:cubicBezTo>
                        <a:pt x="153" y="395"/>
                        <a:pt x="150" y="391"/>
                        <a:pt x="150" y="387"/>
                      </a:cubicBezTo>
                      <a:cubicBezTo>
                        <a:pt x="150" y="383"/>
                        <a:pt x="150" y="383"/>
                        <a:pt x="150" y="383"/>
                      </a:cubicBezTo>
                      <a:cubicBezTo>
                        <a:pt x="150" y="379"/>
                        <a:pt x="153" y="375"/>
                        <a:pt x="158" y="375"/>
                      </a:cubicBezTo>
                      <a:cubicBezTo>
                        <a:pt x="162" y="375"/>
                        <a:pt x="166" y="379"/>
                        <a:pt x="166" y="383"/>
                      </a:cubicBezTo>
                      <a:lnTo>
                        <a:pt x="166" y="387"/>
                      </a:lnTo>
                      <a:close/>
                      <a:moveTo>
                        <a:pt x="220" y="360"/>
                      </a:moveTo>
                      <a:cubicBezTo>
                        <a:pt x="31" y="360"/>
                        <a:pt x="31" y="360"/>
                        <a:pt x="31" y="360"/>
                      </a:cubicBezTo>
                      <a:cubicBezTo>
                        <a:pt x="31" y="47"/>
                        <a:pt x="31" y="47"/>
                        <a:pt x="31" y="47"/>
                      </a:cubicBezTo>
                      <a:cubicBezTo>
                        <a:pt x="220" y="47"/>
                        <a:pt x="220" y="47"/>
                        <a:pt x="220" y="47"/>
                      </a:cubicBezTo>
                      <a:lnTo>
                        <a:pt x="220"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sp>
              <p:nvSpPr>
                <p:cNvPr id="31" name="Freeform 277"/>
                <p:cNvSpPr>
                  <a:spLocks/>
                </p:cNvSpPr>
                <p:nvPr/>
              </p:nvSpPr>
              <p:spPr bwMode="auto">
                <a:xfrm>
                  <a:off x="4585117" y="2398778"/>
                  <a:ext cx="759531" cy="689266"/>
                </a:xfrm>
                <a:custGeom>
                  <a:avLst/>
                  <a:gdLst>
                    <a:gd name="T0" fmla="*/ 197 w 299"/>
                    <a:gd name="T1" fmla="*/ 130 h 271"/>
                    <a:gd name="T2" fmla="*/ 224 w 299"/>
                    <a:gd name="T3" fmla="*/ 73 h 271"/>
                    <a:gd name="T4" fmla="*/ 151 w 299"/>
                    <a:gd name="T5" fmla="*/ 0 h 271"/>
                    <a:gd name="T6" fmla="*/ 78 w 299"/>
                    <a:gd name="T7" fmla="*/ 73 h 271"/>
                    <a:gd name="T8" fmla="*/ 105 w 299"/>
                    <a:gd name="T9" fmla="*/ 129 h 271"/>
                    <a:gd name="T10" fmla="*/ 0 w 299"/>
                    <a:gd name="T11" fmla="*/ 271 h 271"/>
                    <a:gd name="T12" fmla="*/ 299 w 299"/>
                    <a:gd name="T13" fmla="*/ 271 h 271"/>
                    <a:gd name="T14" fmla="*/ 197 w 299"/>
                    <a:gd name="T15" fmla="*/ 130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271">
                      <a:moveTo>
                        <a:pt x="197" y="130"/>
                      </a:moveTo>
                      <a:cubicBezTo>
                        <a:pt x="213" y="116"/>
                        <a:pt x="224" y="96"/>
                        <a:pt x="224" y="73"/>
                      </a:cubicBezTo>
                      <a:cubicBezTo>
                        <a:pt x="224" y="33"/>
                        <a:pt x="191" y="0"/>
                        <a:pt x="151" y="0"/>
                      </a:cubicBezTo>
                      <a:cubicBezTo>
                        <a:pt x="111" y="0"/>
                        <a:pt x="78" y="33"/>
                        <a:pt x="78" y="73"/>
                      </a:cubicBezTo>
                      <a:cubicBezTo>
                        <a:pt x="78" y="95"/>
                        <a:pt x="89" y="116"/>
                        <a:pt x="105" y="129"/>
                      </a:cubicBezTo>
                      <a:cubicBezTo>
                        <a:pt x="44" y="148"/>
                        <a:pt x="0" y="204"/>
                        <a:pt x="0" y="271"/>
                      </a:cubicBezTo>
                      <a:cubicBezTo>
                        <a:pt x="299" y="271"/>
                        <a:pt x="299" y="271"/>
                        <a:pt x="299" y="271"/>
                      </a:cubicBezTo>
                      <a:cubicBezTo>
                        <a:pt x="299" y="205"/>
                        <a:pt x="256" y="150"/>
                        <a:pt x="197" y="130"/>
                      </a:cubicBezTo>
                      <a:close/>
                    </a:path>
                  </a:pathLst>
                </a:custGeom>
                <a:solidFill>
                  <a:srgbClr val="0078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grpSp>
          <p:grpSp>
            <p:nvGrpSpPr>
              <p:cNvPr id="32" name="Group 31"/>
              <p:cNvGrpSpPr/>
              <p:nvPr/>
            </p:nvGrpSpPr>
            <p:grpSpPr>
              <a:xfrm>
                <a:off x="894818" y="5254709"/>
                <a:ext cx="667643" cy="1083605"/>
                <a:chOff x="4334461" y="1766117"/>
                <a:chExt cx="1246003" cy="2022302"/>
              </a:xfrm>
            </p:grpSpPr>
            <p:sp>
              <p:nvSpPr>
                <p:cNvPr id="33" name="Freeform 377"/>
                <p:cNvSpPr>
                  <a:spLocks noEditPoints="1"/>
                </p:cNvSpPr>
                <p:nvPr/>
              </p:nvSpPr>
              <p:spPr bwMode="auto">
                <a:xfrm>
                  <a:off x="4334461" y="1766117"/>
                  <a:ext cx="1246003" cy="2022302"/>
                </a:xfrm>
                <a:custGeom>
                  <a:avLst/>
                  <a:gdLst>
                    <a:gd name="T0" fmla="*/ 221 w 251"/>
                    <a:gd name="T1" fmla="*/ 0 h 407"/>
                    <a:gd name="T2" fmla="*/ 30 w 251"/>
                    <a:gd name="T3" fmla="*/ 0 h 407"/>
                    <a:gd name="T4" fmla="*/ 0 w 251"/>
                    <a:gd name="T5" fmla="*/ 32 h 407"/>
                    <a:gd name="T6" fmla="*/ 0 w 251"/>
                    <a:gd name="T7" fmla="*/ 375 h 407"/>
                    <a:gd name="T8" fmla="*/ 30 w 251"/>
                    <a:gd name="T9" fmla="*/ 407 h 407"/>
                    <a:gd name="T10" fmla="*/ 221 w 251"/>
                    <a:gd name="T11" fmla="*/ 407 h 407"/>
                    <a:gd name="T12" fmla="*/ 251 w 251"/>
                    <a:gd name="T13" fmla="*/ 375 h 407"/>
                    <a:gd name="T14" fmla="*/ 251 w 251"/>
                    <a:gd name="T15" fmla="*/ 32 h 407"/>
                    <a:gd name="T16" fmla="*/ 221 w 251"/>
                    <a:gd name="T17" fmla="*/ 0 h 407"/>
                    <a:gd name="T18" fmla="*/ 99 w 251"/>
                    <a:gd name="T19" fmla="*/ 385 h 407"/>
                    <a:gd name="T20" fmla="*/ 91 w 251"/>
                    <a:gd name="T21" fmla="*/ 393 h 407"/>
                    <a:gd name="T22" fmla="*/ 83 w 251"/>
                    <a:gd name="T23" fmla="*/ 385 h 407"/>
                    <a:gd name="T24" fmla="*/ 83 w 251"/>
                    <a:gd name="T25" fmla="*/ 382 h 407"/>
                    <a:gd name="T26" fmla="*/ 91 w 251"/>
                    <a:gd name="T27" fmla="*/ 374 h 407"/>
                    <a:gd name="T28" fmla="*/ 99 w 251"/>
                    <a:gd name="T29" fmla="*/ 382 h 407"/>
                    <a:gd name="T30" fmla="*/ 99 w 251"/>
                    <a:gd name="T31" fmla="*/ 385 h 407"/>
                    <a:gd name="T32" fmla="*/ 126 w 251"/>
                    <a:gd name="T33" fmla="*/ 399 h 407"/>
                    <a:gd name="T34" fmla="*/ 125 w 251"/>
                    <a:gd name="T35" fmla="*/ 399 h 407"/>
                    <a:gd name="T36" fmla="*/ 110 w 251"/>
                    <a:gd name="T37" fmla="*/ 385 h 407"/>
                    <a:gd name="T38" fmla="*/ 125 w 251"/>
                    <a:gd name="T39" fmla="*/ 370 h 407"/>
                    <a:gd name="T40" fmla="*/ 126 w 251"/>
                    <a:gd name="T41" fmla="*/ 370 h 407"/>
                    <a:gd name="T42" fmla="*/ 141 w 251"/>
                    <a:gd name="T43" fmla="*/ 385 h 407"/>
                    <a:gd name="T44" fmla="*/ 126 w 251"/>
                    <a:gd name="T45" fmla="*/ 399 h 407"/>
                    <a:gd name="T46" fmla="*/ 166 w 251"/>
                    <a:gd name="T47" fmla="*/ 387 h 407"/>
                    <a:gd name="T48" fmla="*/ 158 w 251"/>
                    <a:gd name="T49" fmla="*/ 395 h 407"/>
                    <a:gd name="T50" fmla="*/ 150 w 251"/>
                    <a:gd name="T51" fmla="*/ 387 h 407"/>
                    <a:gd name="T52" fmla="*/ 150 w 251"/>
                    <a:gd name="T53" fmla="*/ 383 h 407"/>
                    <a:gd name="T54" fmla="*/ 158 w 251"/>
                    <a:gd name="T55" fmla="*/ 375 h 407"/>
                    <a:gd name="T56" fmla="*/ 166 w 251"/>
                    <a:gd name="T57" fmla="*/ 383 h 407"/>
                    <a:gd name="T58" fmla="*/ 166 w 251"/>
                    <a:gd name="T59" fmla="*/ 387 h 407"/>
                    <a:gd name="T60" fmla="*/ 220 w 251"/>
                    <a:gd name="T61" fmla="*/ 360 h 407"/>
                    <a:gd name="T62" fmla="*/ 31 w 251"/>
                    <a:gd name="T63" fmla="*/ 360 h 407"/>
                    <a:gd name="T64" fmla="*/ 31 w 251"/>
                    <a:gd name="T65" fmla="*/ 47 h 407"/>
                    <a:gd name="T66" fmla="*/ 220 w 251"/>
                    <a:gd name="T67" fmla="*/ 47 h 407"/>
                    <a:gd name="T68" fmla="*/ 220 w 251"/>
                    <a:gd name="T69" fmla="*/ 36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407">
                      <a:moveTo>
                        <a:pt x="221" y="0"/>
                      </a:moveTo>
                      <a:cubicBezTo>
                        <a:pt x="30" y="0"/>
                        <a:pt x="30" y="0"/>
                        <a:pt x="30" y="0"/>
                      </a:cubicBezTo>
                      <a:cubicBezTo>
                        <a:pt x="13" y="0"/>
                        <a:pt x="0" y="14"/>
                        <a:pt x="0" y="32"/>
                      </a:cubicBezTo>
                      <a:cubicBezTo>
                        <a:pt x="0" y="375"/>
                        <a:pt x="0" y="375"/>
                        <a:pt x="0" y="375"/>
                      </a:cubicBezTo>
                      <a:cubicBezTo>
                        <a:pt x="0" y="393"/>
                        <a:pt x="13" y="407"/>
                        <a:pt x="30" y="407"/>
                      </a:cubicBezTo>
                      <a:cubicBezTo>
                        <a:pt x="221" y="407"/>
                        <a:pt x="221" y="407"/>
                        <a:pt x="221" y="407"/>
                      </a:cubicBezTo>
                      <a:cubicBezTo>
                        <a:pt x="238" y="407"/>
                        <a:pt x="251" y="393"/>
                        <a:pt x="251" y="375"/>
                      </a:cubicBezTo>
                      <a:cubicBezTo>
                        <a:pt x="251" y="32"/>
                        <a:pt x="251" y="32"/>
                        <a:pt x="251" y="32"/>
                      </a:cubicBezTo>
                      <a:cubicBezTo>
                        <a:pt x="251" y="14"/>
                        <a:pt x="238" y="0"/>
                        <a:pt x="221" y="0"/>
                      </a:cubicBezTo>
                      <a:close/>
                      <a:moveTo>
                        <a:pt x="99" y="385"/>
                      </a:moveTo>
                      <a:cubicBezTo>
                        <a:pt x="99" y="390"/>
                        <a:pt x="96" y="393"/>
                        <a:pt x="91" y="393"/>
                      </a:cubicBezTo>
                      <a:cubicBezTo>
                        <a:pt x="87" y="393"/>
                        <a:pt x="83" y="390"/>
                        <a:pt x="83" y="385"/>
                      </a:cubicBezTo>
                      <a:cubicBezTo>
                        <a:pt x="83" y="382"/>
                        <a:pt x="83" y="382"/>
                        <a:pt x="83" y="382"/>
                      </a:cubicBezTo>
                      <a:cubicBezTo>
                        <a:pt x="83" y="377"/>
                        <a:pt x="87" y="374"/>
                        <a:pt x="91" y="374"/>
                      </a:cubicBezTo>
                      <a:cubicBezTo>
                        <a:pt x="96" y="374"/>
                        <a:pt x="99" y="377"/>
                        <a:pt x="99" y="382"/>
                      </a:cubicBezTo>
                      <a:lnTo>
                        <a:pt x="99" y="385"/>
                      </a:lnTo>
                      <a:close/>
                      <a:moveTo>
                        <a:pt x="126" y="399"/>
                      </a:moveTo>
                      <a:cubicBezTo>
                        <a:pt x="125" y="399"/>
                        <a:pt x="125" y="399"/>
                        <a:pt x="125" y="399"/>
                      </a:cubicBezTo>
                      <a:cubicBezTo>
                        <a:pt x="117" y="399"/>
                        <a:pt x="110" y="393"/>
                        <a:pt x="110" y="385"/>
                      </a:cubicBezTo>
                      <a:cubicBezTo>
                        <a:pt x="110" y="377"/>
                        <a:pt x="117" y="370"/>
                        <a:pt x="125" y="370"/>
                      </a:cubicBezTo>
                      <a:cubicBezTo>
                        <a:pt x="126" y="370"/>
                        <a:pt x="126" y="370"/>
                        <a:pt x="126" y="370"/>
                      </a:cubicBezTo>
                      <a:cubicBezTo>
                        <a:pt x="134" y="370"/>
                        <a:pt x="141" y="377"/>
                        <a:pt x="141" y="385"/>
                      </a:cubicBezTo>
                      <a:cubicBezTo>
                        <a:pt x="141" y="393"/>
                        <a:pt x="134" y="399"/>
                        <a:pt x="126" y="399"/>
                      </a:cubicBezTo>
                      <a:close/>
                      <a:moveTo>
                        <a:pt x="166" y="387"/>
                      </a:moveTo>
                      <a:cubicBezTo>
                        <a:pt x="166" y="391"/>
                        <a:pt x="162" y="395"/>
                        <a:pt x="158" y="395"/>
                      </a:cubicBezTo>
                      <a:cubicBezTo>
                        <a:pt x="153" y="395"/>
                        <a:pt x="150" y="391"/>
                        <a:pt x="150" y="387"/>
                      </a:cubicBezTo>
                      <a:cubicBezTo>
                        <a:pt x="150" y="383"/>
                        <a:pt x="150" y="383"/>
                        <a:pt x="150" y="383"/>
                      </a:cubicBezTo>
                      <a:cubicBezTo>
                        <a:pt x="150" y="379"/>
                        <a:pt x="153" y="375"/>
                        <a:pt x="158" y="375"/>
                      </a:cubicBezTo>
                      <a:cubicBezTo>
                        <a:pt x="162" y="375"/>
                        <a:pt x="166" y="379"/>
                        <a:pt x="166" y="383"/>
                      </a:cubicBezTo>
                      <a:lnTo>
                        <a:pt x="166" y="387"/>
                      </a:lnTo>
                      <a:close/>
                      <a:moveTo>
                        <a:pt x="220" y="360"/>
                      </a:moveTo>
                      <a:cubicBezTo>
                        <a:pt x="31" y="360"/>
                        <a:pt x="31" y="360"/>
                        <a:pt x="31" y="360"/>
                      </a:cubicBezTo>
                      <a:cubicBezTo>
                        <a:pt x="31" y="47"/>
                        <a:pt x="31" y="47"/>
                        <a:pt x="31" y="47"/>
                      </a:cubicBezTo>
                      <a:cubicBezTo>
                        <a:pt x="220" y="47"/>
                        <a:pt x="220" y="47"/>
                        <a:pt x="220" y="47"/>
                      </a:cubicBezTo>
                      <a:lnTo>
                        <a:pt x="220"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sp>
              <p:nvSpPr>
                <p:cNvPr id="34" name="Freeform 277"/>
                <p:cNvSpPr>
                  <a:spLocks/>
                </p:cNvSpPr>
                <p:nvPr/>
              </p:nvSpPr>
              <p:spPr bwMode="auto">
                <a:xfrm>
                  <a:off x="4585117" y="2398778"/>
                  <a:ext cx="759531" cy="689266"/>
                </a:xfrm>
                <a:custGeom>
                  <a:avLst/>
                  <a:gdLst>
                    <a:gd name="T0" fmla="*/ 197 w 299"/>
                    <a:gd name="T1" fmla="*/ 130 h 271"/>
                    <a:gd name="T2" fmla="*/ 224 w 299"/>
                    <a:gd name="T3" fmla="*/ 73 h 271"/>
                    <a:gd name="T4" fmla="*/ 151 w 299"/>
                    <a:gd name="T5" fmla="*/ 0 h 271"/>
                    <a:gd name="T6" fmla="*/ 78 w 299"/>
                    <a:gd name="T7" fmla="*/ 73 h 271"/>
                    <a:gd name="T8" fmla="*/ 105 w 299"/>
                    <a:gd name="T9" fmla="*/ 129 h 271"/>
                    <a:gd name="T10" fmla="*/ 0 w 299"/>
                    <a:gd name="T11" fmla="*/ 271 h 271"/>
                    <a:gd name="T12" fmla="*/ 299 w 299"/>
                    <a:gd name="T13" fmla="*/ 271 h 271"/>
                    <a:gd name="T14" fmla="*/ 197 w 299"/>
                    <a:gd name="T15" fmla="*/ 130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271">
                      <a:moveTo>
                        <a:pt x="197" y="130"/>
                      </a:moveTo>
                      <a:cubicBezTo>
                        <a:pt x="213" y="116"/>
                        <a:pt x="224" y="96"/>
                        <a:pt x="224" y="73"/>
                      </a:cubicBezTo>
                      <a:cubicBezTo>
                        <a:pt x="224" y="33"/>
                        <a:pt x="191" y="0"/>
                        <a:pt x="151" y="0"/>
                      </a:cubicBezTo>
                      <a:cubicBezTo>
                        <a:pt x="111" y="0"/>
                        <a:pt x="78" y="33"/>
                        <a:pt x="78" y="73"/>
                      </a:cubicBezTo>
                      <a:cubicBezTo>
                        <a:pt x="78" y="95"/>
                        <a:pt x="89" y="116"/>
                        <a:pt x="105" y="129"/>
                      </a:cubicBezTo>
                      <a:cubicBezTo>
                        <a:pt x="44" y="148"/>
                        <a:pt x="0" y="204"/>
                        <a:pt x="0" y="271"/>
                      </a:cubicBezTo>
                      <a:cubicBezTo>
                        <a:pt x="299" y="271"/>
                        <a:pt x="299" y="271"/>
                        <a:pt x="299" y="271"/>
                      </a:cubicBezTo>
                      <a:cubicBezTo>
                        <a:pt x="299" y="205"/>
                        <a:pt x="256" y="150"/>
                        <a:pt x="197" y="130"/>
                      </a:cubicBezTo>
                      <a:close/>
                    </a:path>
                  </a:pathLst>
                </a:custGeom>
                <a:solidFill>
                  <a:srgbClr val="0078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grpSp>
        </p:grpSp>
      </p:grpSp>
    </p:spTree>
    <p:extLst>
      <p:ext uri="{BB962C8B-B14F-4D97-AF65-F5344CB8AC3E}">
        <p14:creationId xmlns:p14="http://schemas.microsoft.com/office/powerpoint/2010/main" val="90245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1+#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16" presetClass="entr" presetSubtype="37"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outVertic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162" y="3266926"/>
            <a:ext cx="10360501" cy="1470025"/>
          </a:xfrm>
        </p:spPr>
        <p:txBody>
          <a:bodyPr/>
          <a:lstStyle/>
          <a:p>
            <a:r>
              <a:rPr lang="en-US" dirty="0" smtClean="0"/>
              <a:t>Connecting </a:t>
            </a:r>
            <a:r>
              <a:rPr lang="en-US" dirty="0"/>
              <a:t>every trip, every traveler </a:t>
            </a:r>
            <a:r>
              <a:rPr lang="en-US" dirty="0" smtClean="0"/>
              <a:t/>
            </a:r>
            <a:br>
              <a:rPr lang="en-US" dirty="0" smtClean="0"/>
            </a:br>
            <a:r>
              <a:rPr lang="en-US" dirty="0" smtClean="0"/>
              <a:t>and </a:t>
            </a:r>
            <a:r>
              <a:rPr lang="en-US" dirty="0"/>
              <a:t>every bit of </a:t>
            </a:r>
            <a:r>
              <a:rPr lang="en-US" dirty="0" smtClean="0"/>
              <a:t>data. </a:t>
            </a:r>
            <a:endParaRPr lang="en-US" dirty="0"/>
          </a:p>
        </p:txBody>
      </p:sp>
      <p:sp>
        <p:nvSpPr>
          <p:cNvPr id="3" name="Subtitle 2"/>
          <p:cNvSpPr>
            <a:spLocks noGrp="1"/>
          </p:cNvSpPr>
          <p:nvPr>
            <p:ph type="subTitle" idx="1"/>
          </p:nvPr>
        </p:nvSpPr>
        <p:spPr>
          <a:xfrm>
            <a:off x="914400" y="2604280"/>
            <a:ext cx="8532178" cy="524089"/>
          </a:xfrm>
        </p:spPr>
        <p:txBody>
          <a:bodyPr/>
          <a:lstStyle/>
          <a:p>
            <a:r>
              <a:rPr lang="en-US" dirty="0" smtClean="0"/>
              <a:t>Concur </a:t>
            </a:r>
            <a:r>
              <a:rPr lang="en-US" dirty="0" err="1" smtClean="0"/>
              <a:t>TripLink</a:t>
            </a:r>
            <a:r>
              <a:rPr lang="en-US" dirty="0"/>
              <a:t>:</a:t>
            </a:r>
          </a:p>
        </p:txBody>
      </p:sp>
    </p:spTree>
    <p:extLst>
      <p:ext uri="{BB962C8B-B14F-4D97-AF65-F5344CB8AC3E}">
        <p14:creationId xmlns:p14="http://schemas.microsoft.com/office/powerpoint/2010/main" val="109981513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 y="1731737"/>
            <a:ext cx="4062941" cy="5126263"/>
          </a:xfrm>
          <a:prstGeom prst="rect">
            <a:avLst/>
          </a:prstGeom>
          <a:solidFill>
            <a:srgbClr val="89B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8" name="Rectangle 27"/>
          <p:cNvSpPr/>
          <p:nvPr/>
        </p:nvSpPr>
        <p:spPr>
          <a:xfrm>
            <a:off x="4062942" y="1731737"/>
            <a:ext cx="4062941" cy="51262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9" name="Rectangle 28"/>
          <p:cNvSpPr/>
          <p:nvPr/>
        </p:nvSpPr>
        <p:spPr>
          <a:xfrm>
            <a:off x="8125884" y="1731737"/>
            <a:ext cx="4062941" cy="5126263"/>
          </a:xfrm>
          <a:prstGeom prst="rect">
            <a:avLst/>
          </a:prstGeom>
          <a:solidFill>
            <a:srgbClr val="89B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 name="Title 1"/>
          <p:cNvSpPr>
            <a:spLocks noGrp="1"/>
          </p:cNvSpPr>
          <p:nvPr>
            <p:ph type="title"/>
          </p:nvPr>
        </p:nvSpPr>
        <p:spPr/>
        <p:txBody>
          <a:bodyPr/>
          <a:lstStyle/>
          <a:p>
            <a:r>
              <a:rPr lang="en-US" dirty="0" smtClean="0"/>
              <a:t>Price-to-Beat: </a:t>
            </a:r>
            <a:br>
              <a:rPr lang="en-US" dirty="0" smtClean="0"/>
            </a:br>
            <a:r>
              <a:rPr lang="en-US" dirty="0" smtClean="0"/>
              <a:t>Create a culture of savings.</a:t>
            </a:r>
            <a:endParaRPr lang="en-US" dirty="0"/>
          </a:p>
        </p:txBody>
      </p:sp>
      <p:sp>
        <p:nvSpPr>
          <p:cNvPr id="4" name="TextBox 3"/>
          <p:cNvSpPr txBox="1"/>
          <p:nvPr/>
        </p:nvSpPr>
        <p:spPr>
          <a:xfrm>
            <a:off x="481668" y="4865152"/>
            <a:ext cx="3099607" cy="726866"/>
          </a:xfrm>
          <a:prstGeom prst="rect">
            <a:avLst/>
          </a:prstGeom>
          <a:noFill/>
        </p:spPr>
        <p:txBody>
          <a:bodyPr wrap="square" lIns="0" tIns="0" rIns="0" bIns="0" rtlCol="0">
            <a:spAutoFit/>
          </a:bodyPr>
          <a:lstStyle/>
          <a:p>
            <a:pPr algn="ctr">
              <a:lnSpc>
                <a:spcPct val="90000"/>
              </a:lnSpc>
            </a:pPr>
            <a:r>
              <a:rPr lang="en-US" sz="2600" dirty="0">
                <a:solidFill>
                  <a:schemeClr val="tx2"/>
                </a:solidFill>
              </a:rPr>
              <a:t>Set target prices for flights and </a:t>
            </a:r>
            <a:r>
              <a:rPr lang="en-US" sz="2600" dirty="0" smtClean="0">
                <a:solidFill>
                  <a:schemeClr val="tx2"/>
                </a:solidFill>
              </a:rPr>
              <a:t>hotels.</a:t>
            </a:r>
            <a:endParaRPr lang="en-US" sz="2600" dirty="0">
              <a:solidFill>
                <a:schemeClr val="tx2"/>
              </a:solidFill>
            </a:endParaRPr>
          </a:p>
        </p:txBody>
      </p:sp>
      <p:sp>
        <p:nvSpPr>
          <p:cNvPr id="5" name="TextBox 4"/>
          <p:cNvSpPr txBox="1"/>
          <p:nvPr/>
        </p:nvSpPr>
        <p:spPr>
          <a:xfrm>
            <a:off x="4426646" y="4865152"/>
            <a:ext cx="3335533" cy="726866"/>
          </a:xfrm>
          <a:prstGeom prst="rect">
            <a:avLst/>
          </a:prstGeom>
          <a:noFill/>
        </p:spPr>
        <p:txBody>
          <a:bodyPr wrap="square" lIns="0" tIns="0" rIns="0" bIns="0" rtlCol="0">
            <a:spAutoFit/>
          </a:bodyPr>
          <a:lstStyle/>
          <a:p>
            <a:pPr algn="ctr">
              <a:lnSpc>
                <a:spcPct val="90000"/>
              </a:lnSpc>
            </a:pPr>
            <a:r>
              <a:rPr lang="en-US" sz="2600" dirty="0">
                <a:solidFill>
                  <a:schemeClr val="bg1"/>
                </a:solidFill>
              </a:rPr>
              <a:t>Improve travelers’ budget awareness.</a:t>
            </a:r>
          </a:p>
        </p:txBody>
      </p:sp>
      <p:sp>
        <p:nvSpPr>
          <p:cNvPr id="6" name="TextBox 5"/>
          <p:cNvSpPr txBox="1"/>
          <p:nvPr/>
        </p:nvSpPr>
        <p:spPr>
          <a:xfrm>
            <a:off x="8387953" y="4865152"/>
            <a:ext cx="3538802" cy="726866"/>
          </a:xfrm>
          <a:prstGeom prst="rect">
            <a:avLst/>
          </a:prstGeom>
          <a:noFill/>
        </p:spPr>
        <p:txBody>
          <a:bodyPr wrap="square" lIns="0" tIns="0" rIns="0" bIns="0" rtlCol="0">
            <a:spAutoFit/>
          </a:bodyPr>
          <a:lstStyle/>
          <a:p>
            <a:pPr algn="ctr">
              <a:lnSpc>
                <a:spcPct val="90000"/>
              </a:lnSpc>
            </a:pPr>
            <a:r>
              <a:rPr lang="en-US" sz="2600" dirty="0">
                <a:solidFill>
                  <a:schemeClr val="tx2"/>
                </a:solidFill>
              </a:rPr>
              <a:t>See how your spend stacks up. </a:t>
            </a:r>
          </a:p>
        </p:txBody>
      </p:sp>
      <p:grpSp>
        <p:nvGrpSpPr>
          <p:cNvPr id="17" name="Group 16"/>
          <p:cNvGrpSpPr/>
          <p:nvPr/>
        </p:nvGrpSpPr>
        <p:grpSpPr>
          <a:xfrm>
            <a:off x="979350" y="2331154"/>
            <a:ext cx="2104242" cy="2104242"/>
            <a:chOff x="1847804" y="2045209"/>
            <a:chExt cx="1783048" cy="1783048"/>
          </a:xfrm>
        </p:grpSpPr>
        <p:sp>
          <p:nvSpPr>
            <p:cNvPr id="24" name="Oval 23"/>
            <p:cNvSpPr/>
            <p:nvPr/>
          </p:nvSpPr>
          <p:spPr>
            <a:xfrm>
              <a:off x="1847804" y="2045209"/>
              <a:ext cx="1783048" cy="1783048"/>
            </a:xfrm>
            <a:prstGeom prst="ellipse">
              <a:avLst/>
            </a:prstGeom>
            <a:solidFill>
              <a:srgbClr val="004A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grpSp>
          <p:nvGrpSpPr>
            <p:cNvPr id="13" name="Group 12"/>
            <p:cNvGrpSpPr/>
            <p:nvPr/>
          </p:nvGrpSpPr>
          <p:grpSpPr>
            <a:xfrm>
              <a:off x="2024804" y="2222209"/>
              <a:ext cx="1429048" cy="1429048"/>
              <a:chOff x="937128" y="2219218"/>
              <a:chExt cx="1812602" cy="1812602"/>
            </a:xfrm>
          </p:grpSpPr>
          <p:sp>
            <p:nvSpPr>
              <p:cNvPr id="3" name="Oval 2"/>
              <p:cNvSpPr/>
              <p:nvPr/>
            </p:nvSpPr>
            <p:spPr>
              <a:xfrm>
                <a:off x="937128" y="2219218"/>
                <a:ext cx="1812602" cy="181260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15" name="Oval 14"/>
              <p:cNvSpPr/>
              <p:nvPr/>
            </p:nvSpPr>
            <p:spPr>
              <a:xfrm>
                <a:off x="1122184" y="2404274"/>
                <a:ext cx="1442491" cy="14424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16" name="Oval 15"/>
              <p:cNvSpPr/>
              <p:nvPr/>
            </p:nvSpPr>
            <p:spPr>
              <a:xfrm>
                <a:off x="1381658" y="2663748"/>
                <a:ext cx="923542" cy="92354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12" name="Freeform 11"/>
              <p:cNvSpPr>
                <a:spLocks/>
              </p:cNvSpPr>
              <p:nvPr/>
            </p:nvSpPr>
            <p:spPr bwMode="auto">
              <a:xfrm>
                <a:off x="1678744" y="2818188"/>
                <a:ext cx="329371" cy="614662"/>
              </a:xfrm>
              <a:custGeom>
                <a:avLst/>
                <a:gdLst>
                  <a:gd name="T0" fmla="*/ 47 w 114"/>
                  <a:gd name="T1" fmla="*/ 191 h 212"/>
                  <a:gd name="T2" fmla="*/ 0 w 114"/>
                  <a:gd name="T3" fmla="*/ 148 h 212"/>
                  <a:gd name="T4" fmla="*/ 0 w 114"/>
                  <a:gd name="T5" fmla="*/ 136 h 212"/>
                  <a:gd name="T6" fmla="*/ 39 w 114"/>
                  <a:gd name="T7" fmla="*/ 136 h 212"/>
                  <a:gd name="T8" fmla="*/ 39 w 114"/>
                  <a:gd name="T9" fmla="*/ 142 h 212"/>
                  <a:gd name="T10" fmla="*/ 56 w 114"/>
                  <a:gd name="T11" fmla="*/ 164 h 212"/>
                  <a:gd name="T12" fmla="*/ 74 w 114"/>
                  <a:gd name="T13" fmla="*/ 145 h 212"/>
                  <a:gd name="T14" fmla="*/ 0 w 114"/>
                  <a:gd name="T15" fmla="*/ 66 h 212"/>
                  <a:gd name="T16" fmla="*/ 47 w 114"/>
                  <a:gd name="T17" fmla="*/ 18 h 212"/>
                  <a:gd name="T18" fmla="*/ 47 w 114"/>
                  <a:gd name="T19" fmla="*/ 0 h 212"/>
                  <a:gd name="T20" fmla="*/ 65 w 114"/>
                  <a:gd name="T21" fmla="*/ 0 h 212"/>
                  <a:gd name="T22" fmla="*/ 65 w 114"/>
                  <a:gd name="T23" fmla="*/ 18 h 212"/>
                  <a:gd name="T24" fmla="*/ 111 w 114"/>
                  <a:gd name="T25" fmla="*/ 63 h 212"/>
                  <a:gd name="T26" fmla="*/ 111 w 114"/>
                  <a:gd name="T27" fmla="*/ 67 h 212"/>
                  <a:gd name="T28" fmla="*/ 72 w 114"/>
                  <a:gd name="T29" fmla="*/ 67 h 212"/>
                  <a:gd name="T30" fmla="*/ 69 w 114"/>
                  <a:gd name="T31" fmla="*/ 50 h 212"/>
                  <a:gd name="T32" fmla="*/ 57 w 114"/>
                  <a:gd name="T33" fmla="*/ 44 h 212"/>
                  <a:gd name="T34" fmla="*/ 41 w 114"/>
                  <a:gd name="T35" fmla="*/ 61 h 212"/>
                  <a:gd name="T36" fmla="*/ 114 w 114"/>
                  <a:gd name="T37" fmla="*/ 138 h 212"/>
                  <a:gd name="T38" fmla="*/ 65 w 114"/>
                  <a:gd name="T39" fmla="*/ 191 h 212"/>
                  <a:gd name="T40" fmla="*/ 65 w 114"/>
                  <a:gd name="T41" fmla="*/ 212 h 212"/>
                  <a:gd name="T42" fmla="*/ 47 w 114"/>
                  <a:gd name="T43" fmla="*/ 212 h 212"/>
                  <a:gd name="T44" fmla="*/ 47 w 114"/>
                  <a:gd name="T45" fmla="*/ 19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212">
                    <a:moveTo>
                      <a:pt x="47" y="191"/>
                    </a:moveTo>
                    <a:cubicBezTo>
                      <a:pt x="22" y="189"/>
                      <a:pt x="0" y="179"/>
                      <a:pt x="0" y="148"/>
                    </a:cubicBezTo>
                    <a:cubicBezTo>
                      <a:pt x="0" y="136"/>
                      <a:pt x="0" y="136"/>
                      <a:pt x="0" y="136"/>
                    </a:cubicBezTo>
                    <a:cubicBezTo>
                      <a:pt x="39" y="136"/>
                      <a:pt x="39" y="136"/>
                      <a:pt x="39" y="136"/>
                    </a:cubicBezTo>
                    <a:cubicBezTo>
                      <a:pt x="39" y="142"/>
                      <a:pt x="39" y="142"/>
                      <a:pt x="39" y="142"/>
                    </a:cubicBezTo>
                    <a:cubicBezTo>
                      <a:pt x="39" y="154"/>
                      <a:pt x="42" y="164"/>
                      <a:pt x="56" y="164"/>
                    </a:cubicBezTo>
                    <a:cubicBezTo>
                      <a:pt x="70" y="164"/>
                      <a:pt x="74" y="154"/>
                      <a:pt x="74" y="145"/>
                    </a:cubicBezTo>
                    <a:cubicBezTo>
                      <a:pt x="74" y="109"/>
                      <a:pt x="0" y="129"/>
                      <a:pt x="0" y="66"/>
                    </a:cubicBezTo>
                    <a:cubicBezTo>
                      <a:pt x="0" y="41"/>
                      <a:pt x="13" y="20"/>
                      <a:pt x="47" y="18"/>
                    </a:cubicBezTo>
                    <a:cubicBezTo>
                      <a:pt x="47" y="0"/>
                      <a:pt x="47" y="0"/>
                      <a:pt x="47" y="0"/>
                    </a:cubicBezTo>
                    <a:cubicBezTo>
                      <a:pt x="65" y="0"/>
                      <a:pt x="65" y="0"/>
                      <a:pt x="65" y="0"/>
                    </a:cubicBezTo>
                    <a:cubicBezTo>
                      <a:pt x="65" y="18"/>
                      <a:pt x="65" y="18"/>
                      <a:pt x="65" y="18"/>
                    </a:cubicBezTo>
                    <a:cubicBezTo>
                      <a:pt x="99" y="20"/>
                      <a:pt x="111" y="39"/>
                      <a:pt x="111" y="63"/>
                    </a:cubicBezTo>
                    <a:cubicBezTo>
                      <a:pt x="111" y="67"/>
                      <a:pt x="111" y="67"/>
                      <a:pt x="111" y="67"/>
                    </a:cubicBezTo>
                    <a:cubicBezTo>
                      <a:pt x="72" y="67"/>
                      <a:pt x="72" y="67"/>
                      <a:pt x="72" y="67"/>
                    </a:cubicBezTo>
                    <a:cubicBezTo>
                      <a:pt x="72" y="60"/>
                      <a:pt x="71" y="54"/>
                      <a:pt x="69" y="50"/>
                    </a:cubicBezTo>
                    <a:cubicBezTo>
                      <a:pt x="67" y="46"/>
                      <a:pt x="63" y="44"/>
                      <a:pt x="57" y="44"/>
                    </a:cubicBezTo>
                    <a:cubicBezTo>
                      <a:pt x="47" y="44"/>
                      <a:pt x="41" y="50"/>
                      <a:pt x="41" y="61"/>
                    </a:cubicBezTo>
                    <a:cubicBezTo>
                      <a:pt x="41" y="96"/>
                      <a:pt x="114" y="79"/>
                      <a:pt x="114" y="138"/>
                    </a:cubicBezTo>
                    <a:cubicBezTo>
                      <a:pt x="114" y="173"/>
                      <a:pt x="96" y="188"/>
                      <a:pt x="65" y="191"/>
                    </a:cubicBezTo>
                    <a:cubicBezTo>
                      <a:pt x="65" y="212"/>
                      <a:pt x="65" y="212"/>
                      <a:pt x="65" y="212"/>
                    </a:cubicBezTo>
                    <a:cubicBezTo>
                      <a:pt x="47" y="212"/>
                      <a:pt x="47" y="212"/>
                      <a:pt x="47" y="212"/>
                    </a:cubicBezTo>
                    <a:lnTo>
                      <a:pt x="47" y="191"/>
                    </a:lnTo>
                    <a:close/>
                  </a:path>
                </a:pathLst>
              </a:custGeom>
              <a:solidFill>
                <a:srgbClr val="0078C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grpSp>
      </p:grpSp>
      <p:grpSp>
        <p:nvGrpSpPr>
          <p:cNvPr id="20" name="Group 19"/>
          <p:cNvGrpSpPr/>
          <p:nvPr/>
        </p:nvGrpSpPr>
        <p:grpSpPr>
          <a:xfrm>
            <a:off x="5042291" y="2331154"/>
            <a:ext cx="2104242" cy="2104242"/>
            <a:chOff x="5042291" y="2331154"/>
            <a:chExt cx="2104242" cy="2104242"/>
          </a:xfrm>
        </p:grpSpPr>
        <p:sp>
          <p:nvSpPr>
            <p:cNvPr id="21" name="Oval 20"/>
            <p:cNvSpPr/>
            <p:nvPr/>
          </p:nvSpPr>
          <p:spPr>
            <a:xfrm>
              <a:off x="5042291" y="2331154"/>
              <a:ext cx="2104242" cy="2104242"/>
            </a:xfrm>
            <a:prstGeom prst="ellipse">
              <a:avLst/>
            </a:prstGeom>
            <a:solidFill>
              <a:srgbClr val="004A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pic>
          <p:nvPicPr>
            <p:cNvPr id="19" name="Picture 18"/>
            <p:cNvPicPr>
              <a:picLocks noChangeAspect="1"/>
            </p:cNvPicPr>
            <p:nvPr/>
          </p:nvPicPr>
          <p:blipFill rotWithShape="1">
            <a:blip r:embed="rId3"/>
            <a:srcRect l="-7551" t="-13210" r="-20400" b="-5621"/>
            <a:stretch/>
          </p:blipFill>
          <p:spPr>
            <a:xfrm>
              <a:off x="5129541" y="2331154"/>
              <a:ext cx="2016992" cy="1996321"/>
            </a:xfrm>
            <a:prstGeom prst="ellipse">
              <a:avLst/>
            </a:prstGeom>
          </p:spPr>
        </p:pic>
      </p:grpSp>
      <p:grpSp>
        <p:nvGrpSpPr>
          <p:cNvPr id="32" name="Group 31"/>
          <p:cNvGrpSpPr/>
          <p:nvPr/>
        </p:nvGrpSpPr>
        <p:grpSpPr>
          <a:xfrm>
            <a:off x="9105233" y="2331154"/>
            <a:ext cx="2104242" cy="2104242"/>
            <a:chOff x="9105233" y="2331154"/>
            <a:chExt cx="2104242" cy="2104242"/>
          </a:xfrm>
        </p:grpSpPr>
        <p:sp>
          <p:nvSpPr>
            <p:cNvPr id="23" name="Oval 22"/>
            <p:cNvSpPr/>
            <p:nvPr/>
          </p:nvSpPr>
          <p:spPr>
            <a:xfrm>
              <a:off x="9105233" y="2331154"/>
              <a:ext cx="2104242" cy="2104242"/>
            </a:xfrm>
            <a:prstGeom prst="ellipse">
              <a:avLst/>
            </a:prstGeom>
            <a:solidFill>
              <a:srgbClr val="004A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pic>
          <p:nvPicPr>
            <p:cNvPr id="31" name="Picture 30"/>
            <p:cNvPicPr>
              <a:picLocks noChangeAspect="1"/>
            </p:cNvPicPr>
            <p:nvPr/>
          </p:nvPicPr>
          <p:blipFill>
            <a:blip r:embed="rId4"/>
            <a:stretch>
              <a:fillRect/>
            </a:stretch>
          </p:blipFill>
          <p:spPr>
            <a:xfrm>
              <a:off x="9383739" y="2452256"/>
              <a:ext cx="1578188" cy="1798913"/>
            </a:xfrm>
            <a:prstGeom prst="rect">
              <a:avLst/>
            </a:prstGeom>
          </p:spPr>
        </p:pic>
      </p:grpSp>
    </p:spTree>
    <p:extLst>
      <p:ext uri="{BB962C8B-B14F-4D97-AF65-F5344CB8AC3E}">
        <p14:creationId xmlns:p14="http://schemas.microsoft.com/office/powerpoint/2010/main" val="19304211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0010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8364" y="5010089"/>
            <a:ext cx="10434685" cy="1393651"/>
          </a:xfrm>
        </p:spPr>
        <p:txBody>
          <a:bodyPr/>
          <a:lstStyle/>
          <a:p>
            <a:r>
              <a:rPr lang="en-US" dirty="0" smtClean="0">
                <a:solidFill>
                  <a:srgbClr val="89BF42"/>
                </a:solidFill>
              </a:rPr>
              <a:t>Your managed travel program is working well.</a:t>
            </a:r>
            <a:endParaRPr lang="en-US" sz="3600" dirty="0">
              <a:solidFill>
                <a:srgbClr val="89BF42"/>
              </a:solidFill>
            </a:endParaRPr>
          </a:p>
        </p:txBody>
      </p:sp>
      <p:pic>
        <p:nvPicPr>
          <p:cNvPr id="4" name="Picture Placeholder 3" descr="52853514_crop.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5" r="85"/>
          <a:stretch>
            <a:fillRect/>
          </a:stretch>
        </p:blipFill>
        <p:spPr/>
      </p:pic>
    </p:spTree>
    <p:extLst>
      <p:ext uri="{BB962C8B-B14F-4D97-AF65-F5344CB8AC3E}">
        <p14:creationId xmlns:p14="http://schemas.microsoft.com/office/powerpoint/2010/main" val="3724362303"/>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5345"/>
            <a:ext cx="12188825" cy="5252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3" name="Title 2"/>
          <p:cNvSpPr>
            <a:spLocks noGrp="1"/>
          </p:cNvSpPr>
          <p:nvPr>
            <p:ph type="title"/>
          </p:nvPr>
        </p:nvSpPr>
        <p:spPr/>
        <p:txBody>
          <a:bodyPr/>
          <a:lstStyle/>
          <a:p>
            <a:r>
              <a:rPr lang="en-US" dirty="0" smtClean="0"/>
              <a:t>But unmanaged </a:t>
            </a:r>
            <a:r>
              <a:rPr lang="en-US" dirty="0"/>
              <a:t>travel continues to create challenges. </a:t>
            </a:r>
          </a:p>
        </p:txBody>
      </p:sp>
      <p:sp>
        <p:nvSpPr>
          <p:cNvPr id="4" name="Oval 3"/>
          <p:cNvSpPr/>
          <p:nvPr/>
        </p:nvSpPr>
        <p:spPr>
          <a:xfrm>
            <a:off x="2158028" y="2030947"/>
            <a:ext cx="4462506" cy="4462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pic>
        <p:nvPicPr>
          <p:cNvPr id="15" name="Picture 14"/>
          <p:cNvPicPr>
            <a:picLocks noChangeAspect="1"/>
          </p:cNvPicPr>
          <p:nvPr/>
        </p:nvPicPr>
        <p:blipFill>
          <a:blip r:embed="rId3"/>
          <a:stretch>
            <a:fillRect/>
          </a:stretch>
        </p:blipFill>
        <p:spPr>
          <a:xfrm>
            <a:off x="2601385" y="2968998"/>
            <a:ext cx="734495" cy="2485985"/>
          </a:xfrm>
          <a:prstGeom prst="rect">
            <a:avLst/>
          </a:prstGeom>
        </p:spPr>
      </p:pic>
      <p:pic>
        <p:nvPicPr>
          <p:cNvPr id="16" name="Picture 15"/>
          <p:cNvPicPr>
            <a:picLocks noChangeAspect="1"/>
          </p:cNvPicPr>
          <p:nvPr/>
        </p:nvPicPr>
        <p:blipFill>
          <a:blip r:embed="rId3"/>
          <a:stretch>
            <a:fillRect/>
          </a:stretch>
        </p:blipFill>
        <p:spPr>
          <a:xfrm>
            <a:off x="3272936" y="2906278"/>
            <a:ext cx="824550" cy="2790785"/>
          </a:xfrm>
          <a:prstGeom prst="rect">
            <a:avLst/>
          </a:prstGeom>
        </p:spPr>
      </p:pic>
      <p:pic>
        <p:nvPicPr>
          <p:cNvPr id="17" name="Picture 16"/>
          <p:cNvPicPr>
            <a:picLocks noChangeAspect="1"/>
          </p:cNvPicPr>
          <p:nvPr/>
        </p:nvPicPr>
        <p:blipFill>
          <a:blip r:embed="rId3"/>
          <a:stretch>
            <a:fillRect/>
          </a:stretch>
        </p:blipFill>
        <p:spPr>
          <a:xfrm>
            <a:off x="4019200" y="2751678"/>
            <a:ext cx="895653" cy="3031440"/>
          </a:xfrm>
          <a:prstGeom prst="rect">
            <a:avLst/>
          </a:prstGeom>
        </p:spPr>
      </p:pic>
      <p:pic>
        <p:nvPicPr>
          <p:cNvPr id="18" name="Picture 17"/>
          <p:cNvPicPr>
            <a:picLocks noChangeAspect="1"/>
          </p:cNvPicPr>
          <p:nvPr/>
        </p:nvPicPr>
        <p:blipFill>
          <a:blip r:embed="rId3"/>
          <a:stretch>
            <a:fillRect/>
          </a:stretch>
        </p:blipFill>
        <p:spPr>
          <a:xfrm>
            <a:off x="4826342" y="2892798"/>
            <a:ext cx="779523" cy="2638385"/>
          </a:xfrm>
          <a:prstGeom prst="rect">
            <a:avLst/>
          </a:prstGeom>
        </p:spPr>
      </p:pic>
      <p:pic>
        <p:nvPicPr>
          <p:cNvPr id="19" name="Picture 18"/>
          <p:cNvPicPr>
            <a:picLocks noChangeAspect="1"/>
          </p:cNvPicPr>
          <p:nvPr/>
        </p:nvPicPr>
        <p:blipFill>
          <a:blip r:embed="rId3"/>
          <a:stretch>
            <a:fillRect/>
          </a:stretch>
        </p:blipFill>
        <p:spPr>
          <a:xfrm>
            <a:off x="5491505" y="2968998"/>
            <a:ext cx="734495" cy="2485985"/>
          </a:xfrm>
          <a:prstGeom prst="rect">
            <a:avLst/>
          </a:prstGeom>
        </p:spPr>
      </p:pic>
      <p:pic>
        <p:nvPicPr>
          <p:cNvPr id="20" name="Picture 19"/>
          <p:cNvPicPr>
            <a:picLocks noChangeAspect="1"/>
          </p:cNvPicPr>
          <p:nvPr/>
        </p:nvPicPr>
        <p:blipFill>
          <a:blip r:embed="rId3">
            <a:lum bright="100000"/>
          </a:blip>
          <a:stretch>
            <a:fillRect/>
          </a:stretch>
        </p:blipFill>
        <p:spPr>
          <a:xfrm>
            <a:off x="4826342" y="2906278"/>
            <a:ext cx="779523" cy="2638385"/>
          </a:xfrm>
          <a:prstGeom prst="rect">
            <a:avLst/>
          </a:prstGeom>
        </p:spPr>
      </p:pic>
      <p:pic>
        <p:nvPicPr>
          <p:cNvPr id="21" name="Picture 20"/>
          <p:cNvPicPr>
            <a:picLocks noChangeAspect="1"/>
          </p:cNvPicPr>
          <p:nvPr/>
        </p:nvPicPr>
        <p:blipFill>
          <a:blip r:embed="rId3">
            <a:lum bright="100000"/>
          </a:blip>
          <a:stretch>
            <a:fillRect/>
          </a:stretch>
        </p:blipFill>
        <p:spPr>
          <a:xfrm>
            <a:off x="4019200" y="2751678"/>
            <a:ext cx="895653" cy="3031440"/>
          </a:xfrm>
          <a:prstGeom prst="rect">
            <a:avLst/>
          </a:prstGeom>
        </p:spPr>
      </p:pic>
    </p:spTree>
    <p:extLst>
      <p:ext uri="{BB962C8B-B14F-4D97-AF65-F5344CB8AC3E}">
        <p14:creationId xmlns:p14="http://schemas.microsoft.com/office/powerpoint/2010/main" val="35656131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0" presetClass="path" presetSubtype="0" accel="50000" decel="50000" fill="hold" nodeType="afterEffect">
                                  <p:stCondLst>
                                    <p:cond delay="0"/>
                                  </p:stCondLst>
                                  <p:childTnLst>
                                    <p:animMotion origin="layout" path="M 1.16497E-6 -9.26784E-7 L 0.22647 -9.26784E-7 " pathEditMode="relative" ptsTypes="AA">
                                      <p:cBhvr>
                                        <p:cTn id="13" dur="2000" fill="hold"/>
                                        <p:tgtEl>
                                          <p:spTgt spid="20"/>
                                        </p:tgtEl>
                                        <p:attrNameLst>
                                          <p:attrName>ppt_x</p:attrName>
                                          <p:attrName>ppt_y</p:attrName>
                                        </p:attrNameLst>
                                      </p:cBhvr>
                                    </p:animMotion>
                                  </p:childTnLst>
                                </p:cTn>
                              </p:par>
                            </p:childTnLst>
                          </p:cTn>
                        </p:par>
                        <p:par>
                          <p:cTn id="14" fill="hold">
                            <p:stCondLst>
                              <p:cond delay="2500"/>
                            </p:stCondLst>
                            <p:childTnLst>
                              <p:par>
                                <p:cTn id="15" presetID="10" presetClass="exit" presetSubtype="0" fill="hold" nodeType="after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par>
                          <p:cTn id="21" fill="hold">
                            <p:stCondLst>
                              <p:cond delay="3000"/>
                            </p:stCondLst>
                            <p:childTnLst>
                              <p:par>
                                <p:cTn id="22" presetID="0" presetClass="path" presetSubtype="0" accel="50000" decel="50000" fill="hold" nodeType="afterEffect">
                                  <p:stCondLst>
                                    <p:cond delay="0"/>
                                  </p:stCondLst>
                                  <p:childTnLst>
                                    <p:animMotion origin="layout" path="M -2.01199E-6 -5.90361E-6 L 0.37321 -5.90361E-6 " pathEditMode="relative" ptsTypes="AA">
                                      <p:cBhvr>
                                        <p:cTn id="23"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05345"/>
            <a:ext cx="12188825" cy="5252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2" name="Title 1"/>
          <p:cNvSpPr>
            <a:spLocks noGrp="1"/>
          </p:cNvSpPr>
          <p:nvPr>
            <p:ph type="title"/>
          </p:nvPr>
        </p:nvSpPr>
        <p:spPr/>
        <p:txBody>
          <a:bodyPr/>
          <a:lstStyle/>
          <a:p>
            <a:pPr>
              <a:lnSpc>
                <a:spcPct val="90000"/>
              </a:lnSpc>
            </a:pPr>
            <a:r>
              <a:rPr lang="en-US" sz="4000" dirty="0" smtClean="0"/>
              <a:t>It happens for a reason. </a:t>
            </a:r>
            <a:br>
              <a:rPr lang="en-US" sz="4000" dirty="0" smtClean="0"/>
            </a:br>
            <a:r>
              <a:rPr lang="en-US" sz="4000" dirty="0" smtClean="0"/>
              <a:t>And this trend is only increasing. </a:t>
            </a:r>
            <a:endParaRPr lang="en-US" sz="4000" dirty="0"/>
          </a:p>
        </p:txBody>
      </p:sp>
      <p:sp>
        <p:nvSpPr>
          <p:cNvPr id="4" name="TextBox 3"/>
          <p:cNvSpPr txBox="1"/>
          <p:nvPr/>
        </p:nvSpPr>
        <p:spPr>
          <a:xfrm>
            <a:off x="662762" y="4788461"/>
            <a:ext cx="8654407" cy="1337802"/>
          </a:xfrm>
          <a:prstGeom prst="rect">
            <a:avLst/>
          </a:prstGeom>
          <a:noFill/>
        </p:spPr>
        <p:txBody>
          <a:bodyPr wrap="square" lIns="0" tIns="0" rIns="0" bIns="0" rtlCol="0">
            <a:spAutoFit/>
          </a:bodyPr>
          <a:lstStyle/>
          <a:p>
            <a:pPr>
              <a:lnSpc>
                <a:spcPct val="90000"/>
              </a:lnSpc>
            </a:pPr>
            <a:r>
              <a:rPr lang="en-US" sz="3200" dirty="0" smtClean="0">
                <a:solidFill>
                  <a:schemeClr val="bg1"/>
                </a:solidFill>
              </a:rPr>
              <a:t>“I don’t have time to mess around with calling the travel agent  and my company doesn’t want me wasting my time on that either.”</a:t>
            </a:r>
            <a:endParaRPr lang="en-US" sz="3200" dirty="0">
              <a:solidFill>
                <a:schemeClr val="bg1"/>
              </a:solidFill>
            </a:endParaRPr>
          </a:p>
        </p:txBody>
      </p:sp>
      <p:sp>
        <p:nvSpPr>
          <p:cNvPr id="10" name="TextBox 9"/>
          <p:cNvSpPr txBox="1"/>
          <p:nvPr/>
        </p:nvSpPr>
        <p:spPr>
          <a:xfrm>
            <a:off x="662762" y="4788461"/>
            <a:ext cx="8654407" cy="894604"/>
          </a:xfrm>
          <a:prstGeom prst="rect">
            <a:avLst/>
          </a:prstGeom>
          <a:noFill/>
        </p:spPr>
        <p:txBody>
          <a:bodyPr wrap="square" lIns="0" tIns="0" rIns="0" bIns="0" rtlCol="0">
            <a:spAutoFit/>
          </a:bodyPr>
          <a:lstStyle/>
          <a:p>
            <a:pPr>
              <a:lnSpc>
                <a:spcPct val="90000"/>
              </a:lnSpc>
            </a:pPr>
            <a:r>
              <a:rPr lang="en-US" sz="3200" dirty="0">
                <a:solidFill>
                  <a:schemeClr val="bg1"/>
                </a:solidFill>
              </a:rPr>
              <a:t>“I’m attending a conference that has a group rate at the conference hotel”</a:t>
            </a:r>
          </a:p>
        </p:txBody>
      </p:sp>
      <p:sp>
        <p:nvSpPr>
          <p:cNvPr id="11" name="TextBox 10"/>
          <p:cNvSpPr txBox="1"/>
          <p:nvPr/>
        </p:nvSpPr>
        <p:spPr>
          <a:xfrm>
            <a:off x="662762" y="3423243"/>
            <a:ext cx="8654407" cy="451406"/>
          </a:xfrm>
          <a:prstGeom prst="rect">
            <a:avLst/>
          </a:prstGeom>
          <a:noFill/>
        </p:spPr>
        <p:txBody>
          <a:bodyPr wrap="square" lIns="0" tIns="0" rIns="0" bIns="0" rtlCol="0">
            <a:spAutoFit/>
          </a:bodyPr>
          <a:lstStyle/>
          <a:p>
            <a:pPr>
              <a:lnSpc>
                <a:spcPct val="90000"/>
              </a:lnSpc>
            </a:pPr>
            <a:r>
              <a:rPr lang="en-US" sz="3200" dirty="0">
                <a:solidFill>
                  <a:schemeClr val="bg1"/>
                </a:solidFill>
              </a:rPr>
              <a:t>“I’m two nights away from earning status”</a:t>
            </a:r>
          </a:p>
        </p:txBody>
      </p:sp>
      <p:sp>
        <p:nvSpPr>
          <p:cNvPr id="12" name="TextBox 11"/>
          <p:cNvSpPr txBox="1"/>
          <p:nvPr/>
        </p:nvSpPr>
        <p:spPr>
          <a:xfrm>
            <a:off x="640080" y="3863729"/>
            <a:ext cx="9239296" cy="894604"/>
          </a:xfrm>
          <a:prstGeom prst="rect">
            <a:avLst/>
          </a:prstGeom>
          <a:noFill/>
        </p:spPr>
        <p:txBody>
          <a:bodyPr wrap="square" lIns="0" tIns="0" rIns="0" bIns="0" rtlCol="0">
            <a:spAutoFit/>
          </a:bodyPr>
          <a:lstStyle/>
          <a:p>
            <a:pPr>
              <a:lnSpc>
                <a:spcPct val="90000"/>
              </a:lnSpc>
            </a:pPr>
            <a:r>
              <a:rPr lang="en-US" sz="3200" dirty="0">
                <a:solidFill>
                  <a:schemeClr val="bg1"/>
                </a:solidFill>
              </a:rPr>
              <a:t>“I just call my platinum number or use the Delta app, and my booking is completed immediately.”</a:t>
            </a:r>
          </a:p>
        </p:txBody>
      </p:sp>
      <p:sp>
        <p:nvSpPr>
          <p:cNvPr id="14" name="TextBox 13"/>
          <p:cNvSpPr txBox="1"/>
          <p:nvPr/>
        </p:nvSpPr>
        <p:spPr>
          <a:xfrm>
            <a:off x="640080" y="3886679"/>
            <a:ext cx="8654407" cy="1337802"/>
          </a:xfrm>
          <a:prstGeom prst="rect">
            <a:avLst/>
          </a:prstGeom>
          <a:noFill/>
        </p:spPr>
        <p:txBody>
          <a:bodyPr wrap="square" lIns="0" tIns="0" rIns="0" bIns="0" rtlCol="0">
            <a:spAutoFit/>
          </a:bodyPr>
          <a:lstStyle/>
          <a:p>
            <a:pPr>
              <a:lnSpc>
                <a:spcPct val="90000"/>
              </a:lnSpc>
            </a:pPr>
            <a:r>
              <a:rPr lang="en-US" sz="3200" dirty="0">
                <a:solidFill>
                  <a:schemeClr val="bg1"/>
                </a:solidFill>
              </a:rPr>
              <a:t>“I’m saving my company money! I just scored a great deal on Hotwire for the same hotel I was planning to stay at anyway.” </a:t>
            </a:r>
          </a:p>
        </p:txBody>
      </p:sp>
    </p:spTree>
    <p:extLst>
      <p:ext uri="{BB962C8B-B14F-4D97-AF65-F5344CB8AC3E}">
        <p14:creationId xmlns:p14="http://schemas.microsoft.com/office/powerpoint/2010/main" val="19258376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1" nodeType="clickEffect">
                                  <p:stCondLst>
                                    <p:cond delay="0"/>
                                  </p:stCondLst>
                                  <p:childTnLst>
                                    <p:animMotion origin="layout" path="M -1.39359E-6 2.66019E-7 L -0.10706 -0.38885 " pathEditMode="relative" rAng="0" ptsTypes="AA">
                                      <p:cBhvr>
                                        <p:cTn id="13" dur="500" fill="hold"/>
                                        <p:tgtEl>
                                          <p:spTgt spid="4"/>
                                        </p:tgtEl>
                                        <p:attrNameLst>
                                          <p:attrName>ppt_x</p:attrName>
                                          <p:attrName>ppt_y</p:attrName>
                                        </p:attrNameLst>
                                      </p:cBhvr>
                                      <p:rCtr x="-5353" y="-19454"/>
                                    </p:animMotion>
                                  </p:childTnLst>
                                </p:cTn>
                              </p:par>
                              <p:par>
                                <p:cTn id="14" presetID="6" presetClass="emph" presetSubtype="0" fill="hold" grpId="2" nodeType="withEffect">
                                  <p:stCondLst>
                                    <p:cond delay="0"/>
                                  </p:stCondLst>
                                  <p:childTnLst>
                                    <p:animScale>
                                      <p:cBhvr>
                                        <p:cTn id="15" dur="500" fill="hold"/>
                                        <p:tgtEl>
                                          <p:spTgt spid="4"/>
                                        </p:tgtEl>
                                      </p:cBhvr>
                                      <p:by x="50000" y="50000"/>
                                    </p:animScale>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fill="hold" grpId="1" nodeType="clickEffect">
                                  <p:stCondLst>
                                    <p:cond delay="0"/>
                                  </p:stCondLst>
                                  <p:childTnLst>
                                    <p:animMotion origin="layout" path="M -1.39359E-6 3.86306E-6 L 0.34449 -0.41268 " pathEditMode="relative" rAng="0" ptsTypes="AA">
                                      <p:cBhvr>
                                        <p:cTn id="25" dur="500" fill="hold"/>
                                        <p:tgtEl>
                                          <p:spTgt spid="10"/>
                                        </p:tgtEl>
                                        <p:attrNameLst>
                                          <p:attrName>ppt_x</p:attrName>
                                          <p:attrName>ppt_y</p:attrName>
                                        </p:attrNameLst>
                                      </p:cBhvr>
                                      <p:rCtr x="17218" y="-20634"/>
                                    </p:animMotion>
                                  </p:childTnLst>
                                </p:cTn>
                              </p:par>
                              <p:par>
                                <p:cTn id="26" presetID="6" presetClass="emph" presetSubtype="0" fill="hold" grpId="2" nodeType="withEffect">
                                  <p:stCondLst>
                                    <p:cond delay="0"/>
                                  </p:stCondLst>
                                  <p:childTnLst>
                                    <p:animScale>
                                      <p:cBhvr>
                                        <p:cTn id="27" dur="500" fill="hold"/>
                                        <p:tgtEl>
                                          <p:spTgt spid="10"/>
                                        </p:tgtEl>
                                      </p:cBhvr>
                                      <p:by x="50000" y="50000"/>
                                    </p:animScale>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0" presetClass="path" presetSubtype="0" fill="hold" grpId="1" nodeType="clickEffect">
                                  <p:stCondLst>
                                    <p:cond delay="0"/>
                                  </p:stCondLst>
                                  <p:childTnLst>
                                    <p:animMotion origin="layout" path="M -1.39359E-6 4.70507E-6 L 0.3721 0.2637 " pathEditMode="relative" rAng="0" ptsTypes="AA">
                                      <p:cBhvr>
                                        <p:cTn id="37" dur="500" fill="hold"/>
                                        <p:tgtEl>
                                          <p:spTgt spid="11"/>
                                        </p:tgtEl>
                                        <p:attrNameLst>
                                          <p:attrName>ppt_x</p:attrName>
                                          <p:attrName>ppt_y</p:attrName>
                                        </p:attrNameLst>
                                      </p:cBhvr>
                                      <p:rCtr x="18599" y="13185"/>
                                    </p:animMotion>
                                  </p:childTnLst>
                                </p:cTn>
                              </p:par>
                              <p:par>
                                <p:cTn id="38" presetID="6" presetClass="emph" presetSubtype="0" fill="hold" grpId="2" nodeType="withEffect">
                                  <p:stCondLst>
                                    <p:cond delay="0"/>
                                  </p:stCondLst>
                                  <p:childTnLst>
                                    <p:animScale>
                                      <p:cBhvr>
                                        <p:cTn id="39" dur="500" fill="hold"/>
                                        <p:tgtEl>
                                          <p:spTgt spid="11"/>
                                        </p:tgtEl>
                                      </p:cBhvr>
                                      <p:by x="50000" y="50000"/>
                                    </p:animScale>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0" presetClass="path" presetSubtype="0" fill="hold" grpId="1" nodeType="clickEffect">
                                  <p:stCondLst>
                                    <p:cond delay="0"/>
                                  </p:stCondLst>
                                  <p:childTnLst>
                                    <p:animMotion origin="layout" path="M -2.57619E-6 3.91395E-6 L -0.20682 0.26347 " pathEditMode="relative" rAng="0" ptsTypes="AA">
                                      <p:cBhvr>
                                        <p:cTn id="49" dur="500" fill="hold"/>
                                        <p:tgtEl>
                                          <p:spTgt spid="12"/>
                                        </p:tgtEl>
                                        <p:attrNameLst>
                                          <p:attrName>ppt_x</p:attrName>
                                          <p:attrName>ppt_y</p:attrName>
                                        </p:attrNameLst>
                                      </p:cBhvr>
                                      <p:rCtr x="-10341" y="13162"/>
                                    </p:animMotion>
                                  </p:childTnLst>
                                </p:cTn>
                              </p:par>
                              <p:par>
                                <p:cTn id="50" presetID="6" presetClass="emph" presetSubtype="0" fill="hold" grpId="2" nodeType="withEffect">
                                  <p:stCondLst>
                                    <p:cond delay="0"/>
                                  </p:stCondLst>
                                  <p:childTnLst>
                                    <p:animScale>
                                      <p:cBhvr>
                                        <p:cTn id="51" dur="500" fill="hold"/>
                                        <p:tgtEl>
                                          <p:spTgt spid="12"/>
                                        </p:tgtEl>
                                      </p:cBhvr>
                                      <p:by x="50000" y="50000"/>
                                    </p:animScale>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10" grpId="0"/>
      <p:bldP spid="10" grpId="1"/>
      <p:bldP spid="10" grpId="2"/>
      <p:bldP spid="11" grpId="0"/>
      <p:bldP spid="11" grpId="1"/>
      <p:bldP spid="11" grpId="2"/>
      <p:bldP spid="12" grpId="0"/>
      <p:bldP spid="12" grpId="1"/>
      <p:bldP spid="12" grpId="2"/>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305447"/>
            <a:ext cx="12188825" cy="55525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3" name="Title 2"/>
          <p:cNvSpPr>
            <a:spLocks noGrp="1"/>
          </p:cNvSpPr>
          <p:nvPr>
            <p:ph type="title"/>
          </p:nvPr>
        </p:nvSpPr>
        <p:spPr/>
        <p:txBody>
          <a:bodyPr/>
          <a:lstStyle/>
          <a:p>
            <a:r>
              <a:rPr lang="en-US" dirty="0" smtClean="0"/>
              <a:t>Unmanaged travel erodes your data.</a:t>
            </a:r>
            <a:endParaRPr lang="en-US" dirty="0"/>
          </a:p>
        </p:txBody>
      </p:sp>
      <p:sp>
        <p:nvSpPr>
          <p:cNvPr id="6" name="TextBox 5"/>
          <p:cNvSpPr txBox="1"/>
          <p:nvPr/>
        </p:nvSpPr>
        <p:spPr>
          <a:xfrm>
            <a:off x="757479" y="4785705"/>
            <a:ext cx="3058133" cy="726866"/>
          </a:xfrm>
          <a:prstGeom prst="rect">
            <a:avLst/>
          </a:prstGeom>
          <a:noFill/>
        </p:spPr>
        <p:txBody>
          <a:bodyPr wrap="square" lIns="0" tIns="0" rIns="0" bIns="0" rtlCol="0">
            <a:spAutoFit/>
          </a:bodyPr>
          <a:lstStyle/>
          <a:p>
            <a:pPr algn="ctr">
              <a:lnSpc>
                <a:spcPct val="90000"/>
              </a:lnSpc>
            </a:pPr>
            <a:r>
              <a:rPr lang="en-US" sz="2600" dirty="0" smtClean="0">
                <a:solidFill>
                  <a:srgbClr val="004A7D"/>
                </a:solidFill>
              </a:rPr>
              <a:t>You can’t see spend until it’s too late.</a:t>
            </a:r>
          </a:p>
        </p:txBody>
      </p:sp>
      <p:sp>
        <p:nvSpPr>
          <p:cNvPr id="8" name="TextBox 7"/>
          <p:cNvSpPr txBox="1"/>
          <p:nvPr/>
        </p:nvSpPr>
        <p:spPr>
          <a:xfrm>
            <a:off x="4527796" y="4785705"/>
            <a:ext cx="3321102" cy="1086964"/>
          </a:xfrm>
          <a:prstGeom prst="rect">
            <a:avLst/>
          </a:prstGeom>
          <a:noFill/>
        </p:spPr>
        <p:txBody>
          <a:bodyPr wrap="square" lIns="0" tIns="0" rIns="0" bIns="0" rtlCol="0">
            <a:spAutoFit/>
          </a:bodyPr>
          <a:lstStyle/>
          <a:p>
            <a:pPr algn="ctr">
              <a:lnSpc>
                <a:spcPct val="90000"/>
              </a:lnSpc>
            </a:pPr>
            <a:r>
              <a:rPr lang="en-US" sz="2600" dirty="0" smtClean="0">
                <a:solidFill>
                  <a:srgbClr val="004A7D"/>
                </a:solidFill>
              </a:rPr>
              <a:t>Inability to keep tabs </a:t>
            </a:r>
            <a:r>
              <a:rPr lang="en-US" sz="2600" dirty="0">
                <a:solidFill>
                  <a:srgbClr val="004A7D"/>
                </a:solidFill>
              </a:rPr>
              <a:t>on </a:t>
            </a:r>
            <a:r>
              <a:rPr lang="en-US" sz="2600" dirty="0" smtClean="0">
                <a:solidFill>
                  <a:srgbClr val="004A7D"/>
                </a:solidFill>
              </a:rPr>
              <a:t>travelers </a:t>
            </a:r>
            <a:r>
              <a:rPr lang="en-US" sz="2600" dirty="0">
                <a:solidFill>
                  <a:srgbClr val="004A7D"/>
                </a:solidFill>
              </a:rPr>
              <a:t>and </a:t>
            </a:r>
            <a:r>
              <a:rPr lang="en-US" sz="2600" dirty="0" smtClean="0">
                <a:solidFill>
                  <a:srgbClr val="004A7D"/>
                </a:solidFill>
              </a:rPr>
              <a:t>keep them safe on the road.</a:t>
            </a:r>
            <a:endParaRPr lang="en-US" sz="2600" dirty="0">
              <a:solidFill>
                <a:srgbClr val="004A7D"/>
              </a:solidFill>
            </a:endParaRPr>
          </a:p>
        </p:txBody>
      </p:sp>
      <p:sp>
        <p:nvSpPr>
          <p:cNvPr id="10" name="TextBox 9"/>
          <p:cNvSpPr txBox="1"/>
          <p:nvPr/>
        </p:nvSpPr>
        <p:spPr>
          <a:xfrm>
            <a:off x="8561083" y="4785705"/>
            <a:ext cx="2744472" cy="1086964"/>
          </a:xfrm>
          <a:prstGeom prst="rect">
            <a:avLst/>
          </a:prstGeom>
          <a:noFill/>
        </p:spPr>
        <p:txBody>
          <a:bodyPr wrap="square" lIns="0" tIns="0" rIns="0" bIns="0" rtlCol="0">
            <a:spAutoFit/>
          </a:bodyPr>
          <a:lstStyle/>
          <a:p>
            <a:pPr algn="ctr">
              <a:lnSpc>
                <a:spcPct val="90000"/>
              </a:lnSpc>
            </a:pPr>
            <a:r>
              <a:rPr lang="en-US" sz="2600" dirty="0" smtClean="0">
                <a:solidFill>
                  <a:srgbClr val="004A7D"/>
                </a:solidFill>
              </a:rPr>
              <a:t>Inconsistent, difficult experience for your travelers.</a:t>
            </a:r>
            <a:endParaRPr lang="en-US" sz="2600" dirty="0">
              <a:solidFill>
                <a:srgbClr val="004A7D"/>
              </a:solidFill>
            </a:endParaRPr>
          </a:p>
        </p:txBody>
      </p:sp>
      <p:grpSp>
        <p:nvGrpSpPr>
          <p:cNvPr id="2" name="Group 1"/>
          <p:cNvGrpSpPr/>
          <p:nvPr/>
        </p:nvGrpSpPr>
        <p:grpSpPr>
          <a:xfrm>
            <a:off x="1065151" y="2113242"/>
            <a:ext cx="2286000" cy="2286000"/>
            <a:chOff x="1065151" y="2113242"/>
            <a:chExt cx="2286000" cy="2286000"/>
          </a:xfrm>
        </p:grpSpPr>
        <p:sp>
          <p:nvSpPr>
            <p:cNvPr id="4" name="Oval 3"/>
            <p:cNvSpPr/>
            <p:nvPr/>
          </p:nvSpPr>
          <p:spPr>
            <a:xfrm>
              <a:off x="1065151" y="2113242"/>
              <a:ext cx="2286000" cy="2286000"/>
            </a:xfrm>
            <a:prstGeom prst="ellipse">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pic>
          <p:nvPicPr>
            <p:cNvPr id="13" name="Picture 12"/>
            <p:cNvPicPr>
              <a:picLocks noChangeAspect="1"/>
            </p:cNvPicPr>
            <p:nvPr/>
          </p:nvPicPr>
          <p:blipFill>
            <a:blip r:embed="rId3"/>
            <a:stretch>
              <a:fillRect/>
            </a:stretch>
          </p:blipFill>
          <p:spPr>
            <a:xfrm>
              <a:off x="1322758" y="2688150"/>
              <a:ext cx="1693616" cy="964420"/>
            </a:xfrm>
            <a:prstGeom prst="rect">
              <a:avLst/>
            </a:prstGeom>
          </p:spPr>
        </p:pic>
      </p:grpSp>
      <p:cxnSp>
        <p:nvCxnSpPr>
          <p:cNvPr id="15" name="Straight Connector 14"/>
          <p:cNvCxnSpPr>
            <a:stCxn id="4" idx="7"/>
            <a:endCxn id="4" idx="3"/>
          </p:cNvCxnSpPr>
          <p:nvPr/>
        </p:nvCxnSpPr>
        <p:spPr>
          <a:xfrm flipH="1">
            <a:off x="1399928" y="2448019"/>
            <a:ext cx="1616446" cy="161644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051655" y="2113242"/>
            <a:ext cx="2286000" cy="2286000"/>
            <a:chOff x="5051655" y="2113242"/>
            <a:chExt cx="2286000" cy="2286000"/>
          </a:xfrm>
        </p:grpSpPr>
        <p:pic>
          <p:nvPicPr>
            <p:cNvPr id="12" name="Picture 11"/>
            <p:cNvPicPr>
              <a:picLocks noChangeAspect="1"/>
            </p:cNvPicPr>
            <p:nvPr/>
          </p:nvPicPr>
          <p:blipFill>
            <a:blip r:embed="rId4"/>
            <a:stretch>
              <a:fillRect/>
            </a:stretch>
          </p:blipFill>
          <p:spPr>
            <a:xfrm>
              <a:off x="5427418" y="2448019"/>
              <a:ext cx="1522506" cy="1343384"/>
            </a:xfrm>
            <a:prstGeom prst="rect">
              <a:avLst/>
            </a:prstGeom>
          </p:spPr>
        </p:pic>
        <p:sp>
          <p:nvSpPr>
            <p:cNvPr id="19" name="Oval 18"/>
            <p:cNvSpPr/>
            <p:nvPr/>
          </p:nvSpPr>
          <p:spPr>
            <a:xfrm>
              <a:off x="5051655" y="2113242"/>
              <a:ext cx="2286000" cy="2286000"/>
            </a:xfrm>
            <a:prstGeom prst="ellipse">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grpSp>
      <p:cxnSp>
        <p:nvCxnSpPr>
          <p:cNvPr id="20" name="Straight Connector 19"/>
          <p:cNvCxnSpPr>
            <a:stCxn id="19" idx="7"/>
            <a:endCxn id="19" idx="3"/>
          </p:cNvCxnSpPr>
          <p:nvPr/>
        </p:nvCxnSpPr>
        <p:spPr>
          <a:xfrm flipH="1">
            <a:off x="5386432" y="2448019"/>
            <a:ext cx="1616446" cy="161644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8773568" y="2113242"/>
            <a:ext cx="2286000" cy="2286000"/>
            <a:chOff x="8773568" y="2113242"/>
            <a:chExt cx="2286000" cy="2286000"/>
          </a:xfrm>
        </p:grpSpPr>
        <p:sp>
          <p:nvSpPr>
            <p:cNvPr id="11" name="Freeform 278"/>
            <p:cNvSpPr>
              <a:spLocks noEditPoints="1"/>
            </p:cNvSpPr>
            <p:nvPr/>
          </p:nvSpPr>
          <p:spPr bwMode="auto">
            <a:xfrm>
              <a:off x="9300928" y="2346491"/>
              <a:ext cx="1194516" cy="1676046"/>
            </a:xfrm>
            <a:custGeom>
              <a:avLst/>
              <a:gdLst>
                <a:gd name="T0" fmla="*/ 241 w 247"/>
                <a:gd name="T1" fmla="*/ 201 h 373"/>
                <a:gd name="T2" fmla="*/ 235 w 247"/>
                <a:gd name="T3" fmla="*/ 185 h 373"/>
                <a:gd name="T4" fmla="*/ 175 w 247"/>
                <a:gd name="T5" fmla="*/ 133 h 373"/>
                <a:gd name="T6" fmla="*/ 125 w 247"/>
                <a:gd name="T7" fmla="*/ 42 h 373"/>
                <a:gd name="T8" fmla="*/ 119 w 247"/>
                <a:gd name="T9" fmla="*/ 163 h 373"/>
                <a:gd name="T10" fmla="*/ 141 w 247"/>
                <a:gd name="T11" fmla="*/ 287 h 373"/>
                <a:gd name="T12" fmla="*/ 157 w 247"/>
                <a:gd name="T13" fmla="*/ 356 h 373"/>
                <a:gd name="T14" fmla="*/ 246 w 247"/>
                <a:gd name="T15" fmla="*/ 265 h 373"/>
                <a:gd name="T16" fmla="*/ 241 w 247"/>
                <a:gd name="T17" fmla="*/ 201 h 373"/>
                <a:gd name="T18" fmla="*/ 43 w 247"/>
                <a:gd name="T19" fmla="*/ 186 h 373"/>
                <a:gd name="T20" fmla="*/ 114 w 247"/>
                <a:gd name="T21" fmla="*/ 186 h 373"/>
                <a:gd name="T22" fmla="*/ 114 w 247"/>
                <a:gd name="T23" fmla="*/ 186 h 373"/>
                <a:gd name="T24" fmla="*/ 108 w 247"/>
                <a:gd name="T25" fmla="*/ 166 h 373"/>
                <a:gd name="T26" fmla="*/ 105 w 247"/>
                <a:gd name="T27" fmla="*/ 139 h 373"/>
                <a:gd name="T28" fmla="*/ 43 w 247"/>
                <a:gd name="T29" fmla="*/ 139 h 373"/>
                <a:gd name="T30" fmla="*/ 19 w 247"/>
                <a:gd name="T31" fmla="*/ 163 h 373"/>
                <a:gd name="T32" fmla="*/ 43 w 247"/>
                <a:gd name="T33" fmla="*/ 186 h 373"/>
                <a:gd name="T34" fmla="*/ 110 w 247"/>
                <a:gd name="T35" fmla="*/ 343 h 373"/>
                <a:gd name="T36" fmla="*/ 118 w 247"/>
                <a:gd name="T37" fmla="*/ 314 h 373"/>
                <a:gd name="T38" fmla="*/ 121 w 247"/>
                <a:gd name="T39" fmla="*/ 310 h 373"/>
                <a:gd name="T40" fmla="*/ 70 w 247"/>
                <a:gd name="T41" fmla="*/ 310 h 373"/>
                <a:gd name="T42" fmla="*/ 47 w 247"/>
                <a:gd name="T43" fmla="*/ 333 h 373"/>
                <a:gd name="T44" fmla="*/ 70 w 247"/>
                <a:gd name="T45" fmla="*/ 356 h 373"/>
                <a:gd name="T46" fmla="*/ 123 w 247"/>
                <a:gd name="T47" fmla="*/ 356 h 373"/>
                <a:gd name="T48" fmla="*/ 110 w 247"/>
                <a:gd name="T49" fmla="*/ 343 h 373"/>
                <a:gd name="T50" fmla="*/ 130 w 247"/>
                <a:gd name="T51" fmla="*/ 286 h 373"/>
                <a:gd name="T52" fmla="*/ 128 w 247"/>
                <a:gd name="T53" fmla="*/ 253 h 373"/>
                <a:gd name="T54" fmla="*/ 29 w 247"/>
                <a:gd name="T55" fmla="*/ 253 h 373"/>
                <a:gd name="T56" fmla="*/ 6 w 247"/>
                <a:gd name="T57" fmla="*/ 276 h 373"/>
                <a:gd name="T58" fmla="*/ 29 w 247"/>
                <a:gd name="T59" fmla="*/ 300 h 373"/>
                <a:gd name="T60" fmla="*/ 126 w 247"/>
                <a:gd name="T61" fmla="*/ 300 h 373"/>
                <a:gd name="T62" fmla="*/ 130 w 247"/>
                <a:gd name="T63" fmla="*/ 286 h 373"/>
                <a:gd name="T64" fmla="*/ 23 w 247"/>
                <a:gd name="T65" fmla="*/ 243 h 373"/>
                <a:gd name="T66" fmla="*/ 127 w 247"/>
                <a:gd name="T67" fmla="*/ 243 h 373"/>
                <a:gd name="T68" fmla="*/ 117 w 247"/>
                <a:gd name="T69" fmla="*/ 196 h 373"/>
                <a:gd name="T70" fmla="*/ 23 w 247"/>
                <a:gd name="T71" fmla="*/ 196 h 373"/>
                <a:gd name="T72" fmla="*/ 0 w 247"/>
                <a:gd name="T73" fmla="*/ 219 h 373"/>
                <a:gd name="T74" fmla="*/ 23 w 247"/>
                <a:gd name="T75" fmla="*/ 24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7" h="373">
                  <a:moveTo>
                    <a:pt x="241" y="201"/>
                  </a:moveTo>
                  <a:cubicBezTo>
                    <a:pt x="240" y="195"/>
                    <a:pt x="238" y="190"/>
                    <a:pt x="235" y="185"/>
                  </a:cubicBezTo>
                  <a:cubicBezTo>
                    <a:pt x="222" y="161"/>
                    <a:pt x="191" y="155"/>
                    <a:pt x="175" y="133"/>
                  </a:cubicBezTo>
                  <a:cubicBezTo>
                    <a:pt x="159" y="112"/>
                    <a:pt x="170" y="0"/>
                    <a:pt x="125" y="42"/>
                  </a:cubicBezTo>
                  <a:cubicBezTo>
                    <a:pt x="105" y="62"/>
                    <a:pt x="113" y="138"/>
                    <a:pt x="119" y="163"/>
                  </a:cubicBezTo>
                  <a:cubicBezTo>
                    <a:pt x="132" y="208"/>
                    <a:pt x="143" y="238"/>
                    <a:pt x="141" y="287"/>
                  </a:cubicBezTo>
                  <a:cubicBezTo>
                    <a:pt x="140" y="327"/>
                    <a:pt x="87" y="337"/>
                    <a:pt x="157" y="356"/>
                  </a:cubicBezTo>
                  <a:cubicBezTo>
                    <a:pt x="217" y="373"/>
                    <a:pt x="243" y="315"/>
                    <a:pt x="246" y="265"/>
                  </a:cubicBezTo>
                  <a:cubicBezTo>
                    <a:pt x="247" y="248"/>
                    <a:pt x="247" y="222"/>
                    <a:pt x="241" y="201"/>
                  </a:cubicBezTo>
                  <a:close/>
                  <a:moveTo>
                    <a:pt x="43" y="186"/>
                  </a:moveTo>
                  <a:cubicBezTo>
                    <a:pt x="114" y="186"/>
                    <a:pt x="114" y="186"/>
                    <a:pt x="114" y="186"/>
                  </a:cubicBezTo>
                  <a:cubicBezTo>
                    <a:pt x="114" y="186"/>
                    <a:pt x="114" y="186"/>
                    <a:pt x="114" y="186"/>
                  </a:cubicBezTo>
                  <a:cubicBezTo>
                    <a:pt x="108" y="166"/>
                    <a:pt x="108" y="166"/>
                    <a:pt x="108" y="166"/>
                  </a:cubicBezTo>
                  <a:cubicBezTo>
                    <a:pt x="107" y="161"/>
                    <a:pt x="105" y="152"/>
                    <a:pt x="105" y="139"/>
                  </a:cubicBezTo>
                  <a:cubicBezTo>
                    <a:pt x="43" y="139"/>
                    <a:pt x="43" y="139"/>
                    <a:pt x="43" y="139"/>
                  </a:cubicBezTo>
                  <a:cubicBezTo>
                    <a:pt x="30" y="139"/>
                    <a:pt x="19" y="150"/>
                    <a:pt x="19" y="163"/>
                  </a:cubicBezTo>
                  <a:cubicBezTo>
                    <a:pt x="19" y="176"/>
                    <a:pt x="30" y="186"/>
                    <a:pt x="43" y="186"/>
                  </a:cubicBezTo>
                  <a:close/>
                  <a:moveTo>
                    <a:pt x="110" y="343"/>
                  </a:moveTo>
                  <a:cubicBezTo>
                    <a:pt x="106" y="332"/>
                    <a:pt x="113" y="322"/>
                    <a:pt x="118" y="314"/>
                  </a:cubicBezTo>
                  <a:cubicBezTo>
                    <a:pt x="119" y="312"/>
                    <a:pt x="120" y="311"/>
                    <a:pt x="121" y="310"/>
                  </a:cubicBezTo>
                  <a:cubicBezTo>
                    <a:pt x="70" y="310"/>
                    <a:pt x="70" y="310"/>
                    <a:pt x="70" y="310"/>
                  </a:cubicBezTo>
                  <a:cubicBezTo>
                    <a:pt x="57" y="310"/>
                    <a:pt x="47" y="320"/>
                    <a:pt x="47" y="333"/>
                  </a:cubicBezTo>
                  <a:cubicBezTo>
                    <a:pt x="47" y="346"/>
                    <a:pt x="57" y="356"/>
                    <a:pt x="70" y="356"/>
                  </a:cubicBezTo>
                  <a:cubicBezTo>
                    <a:pt x="123" y="356"/>
                    <a:pt x="123" y="356"/>
                    <a:pt x="123" y="356"/>
                  </a:cubicBezTo>
                  <a:cubicBezTo>
                    <a:pt x="116" y="352"/>
                    <a:pt x="112" y="348"/>
                    <a:pt x="110" y="343"/>
                  </a:cubicBezTo>
                  <a:close/>
                  <a:moveTo>
                    <a:pt x="130" y="286"/>
                  </a:moveTo>
                  <a:cubicBezTo>
                    <a:pt x="130" y="274"/>
                    <a:pt x="130" y="263"/>
                    <a:pt x="128" y="253"/>
                  </a:cubicBezTo>
                  <a:cubicBezTo>
                    <a:pt x="29" y="253"/>
                    <a:pt x="29" y="253"/>
                    <a:pt x="29" y="253"/>
                  </a:cubicBezTo>
                  <a:cubicBezTo>
                    <a:pt x="16" y="253"/>
                    <a:pt x="6" y="263"/>
                    <a:pt x="6" y="276"/>
                  </a:cubicBezTo>
                  <a:cubicBezTo>
                    <a:pt x="6" y="289"/>
                    <a:pt x="16" y="300"/>
                    <a:pt x="29" y="300"/>
                  </a:cubicBezTo>
                  <a:cubicBezTo>
                    <a:pt x="126" y="300"/>
                    <a:pt x="126" y="300"/>
                    <a:pt x="126" y="300"/>
                  </a:cubicBezTo>
                  <a:cubicBezTo>
                    <a:pt x="128" y="296"/>
                    <a:pt x="129" y="291"/>
                    <a:pt x="130" y="286"/>
                  </a:cubicBezTo>
                  <a:close/>
                  <a:moveTo>
                    <a:pt x="23" y="243"/>
                  </a:moveTo>
                  <a:cubicBezTo>
                    <a:pt x="127" y="243"/>
                    <a:pt x="127" y="243"/>
                    <a:pt x="127" y="243"/>
                  </a:cubicBezTo>
                  <a:cubicBezTo>
                    <a:pt x="125" y="227"/>
                    <a:pt x="121" y="212"/>
                    <a:pt x="117" y="196"/>
                  </a:cubicBezTo>
                  <a:cubicBezTo>
                    <a:pt x="23" y="196"/>
                    <a:pt x="23" y="196"/>
                    <a:pt x="23" y="196"/>
                  </a:cubicBezTo>
                  <a:cubicBezTo>
                    <a:pt x="10" y="196"/>
                    <a:pt x="0" y="206"/>
                    <a:pt x="0" y="219"/>
                  </a:cubicBezTo>
                  <a:cubicBezTo>
                    <a:pt x="0" y="232"/>
                    <a:pt x="10" y="243"/>
                    <a:pt x="23" y="2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sp>
          <p:nvSpPr>
            <p:cNvPr id="21" name="Oval 20"/>
            <p:cNvSpPr/>
            <p:nvPr/>
          </p:nvSpPr>
          <p:spPr>
            <a:xfrm>
              <a:off x="8773568" y="2113242"/>
              <a:ext cx="2286000" cy="2286000"/>
            </a:xfrm>
            <a:prstGeom prst="ellipse">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grpSp>
      <p:cxnSp>
        <p:nvCxnSpPr>
          <p:cNvPr id="22" name="Straight Connector 21"/>
          <p:cNvCxnSpPr>
            <a:stCxn id="21" idx="7"/>
            <a:endCxn id="21" idx="3"/>
          </p:cNvCxnSpPr>
          <p:nvPr/>
        </p:nvCxnSpPr>
        <p:spPr>
          <a:xfrm flipH="1">
            <a:off x="9108345" y="2448019"/>
            <a:ext cx="1616446" cy="161644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7632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000"/>
                            </p:stCondLst>
                            <p:childTnLst>
                              <p:par>
                                <p:cTn id="19" presetID="53" presetClass="entr" presetSubtype="16" fill="hold" nodeType="after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2" presetClass="entr" presetSubtype="4" fill="hold" grpId="0" nodeType="withEffect">
                                  <p:stCondLst>
                                    <p:cond delay="50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par>
                          <p:cTn id="32" fill="hold">
                            <p:stCondLst>
                              <p:cond delay="2500"/>
                            </p:stCondLst>
                            <p:childTnLst>
                              <p:par>
                                <p:cTn id="33" presetID="53" presetClass="entr" presetSubtype="16" fill="hold" nodeType="afterEffect">
                                  <p:stCondLst>
                                    <p:cond delay="5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2" presetClass="entr" presetSubtype="4" fill="hold" grpId="0" nodeType="withEffect">
                                  <p:stCondLst>
                                    <p:cond delay="50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right)">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8364" y="5010089"/>
            <a:ext cx="10434685" cy="1393651"/>
          </a:xfrm>
        </p:spPr>
        <p:txBody>
          <a:bodyPr/>
          <a:lstStyle/>
          <a:p>
            <a:r>
              <a:rPr lang="en-US" dirty="0" smtClean="0">
                <a:solidFill>
                  <a:srgbClr val="89BF42"/>
                </a:solidFill>
              </a:rPr>
              <a:t>You trust your employees to make smart travel choices</a:t>
            </a:r>
            <a:endParaRPr lang="en-US" sz="3600" dirty="0">
              <a:solidFill>
                <a:srgbClr val="89BF42"/>
              </a:solidFill>
            </a:endParaRPr>
          </a:p>
        </p:txBody>
      </p:sp>
      <p:pic>
        <p:nvPicPr>
          <p:cNvPr id="4" name="Picture Placeholder 3" descr="52853514_crop.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5" r="85"/>
          <a:stretch>
            <a:fillRect/>
          </a:stretch>
        </p:blipFill>
        <p:spPr/>
      </p:pic>
    </p:spTree>
    <p:extLst>
      <p:ext uri="{BB962C8B-B14F-4D97-AF65-F5344CB8AC3E}">
        <p14:creationId xmlns:p14="http://schemas.microsoft.com/office/powerpoint/2010/main" val="2580881991"/>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5345"/>
            <a:ext cx="12188825" cy="5252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3" name="Title 2"/>
          <p:cNvSpPr>
            <a:spLocks noGrp="1"/>
          </p:cNvSpPr>
          <p:nvPr>
            <p:ph type="title"/>
          </p:nvPr>
        </p:nvSpPr>
        <p:spPr>
          <a:xfrm>
            <a:off x="640080" y="365760"/>
            <a:ext cx="11364686" cy="615553"/>
          </a:xfrm>
        </p:spPr>
        <p:txBody>
          <a:bodyPr/>
          <a:lstStyle/>
          <a:p>
            <a:r>
              <a:rPr lang="en-US" dirty="0" smtClean="0"/>
              <a:t>Traveler flexibility is great! But booking outside a system can create challenges</a:t>
            </a:r>
            <a:endParaRPr lang="en-US" dirty="0"/>
          </a:p>
        </p:txBody>
      </p:sp>
      <p:sp>
        <p:nvSpPr>
          <p:cNvPr id="4" name="Oval 3"/>
          <p:cNvSpPr/>
          <p:nvPr/>
        </p:nvSpPr>
        <p:spPr>
          <a:xfrm>
            <a:off x="2158028" y="2030947"/>
            <a:ext cx="4462506" cy="4462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pic>
        <p:nvPicPr>
          <p:cNvPr id="15" name="Picture 14"/>
          <p:cNvPicPr>
            <a:picLocks noChangeAspect="1"/>
          </p:cNvPicPr>
          <p:nvPr/>
        </p:nvPicPr>
        <p:blipFill>
          <a:blip r:embed="rId3"/>
          <a:stretch>
            <a:fillRect/>
          </a:stretch>
        </p:blipFill>
        <p:spPr>
          <a:xfrm>
            <a:off x="2601385" y="2968998"/>
            <a:ext cx="734495" cy="2485985"/>
          </a:xfrm>
          <a:prstGeom prst="rect">
            <a:avLst/>
          </a:prstGeom>
        </p:spPr>
      </p:pic>
      <p:pic>
        <p:nvPicPr>
          <p:cNvPr id="16" name="Picture 15"/>
          <p:cNvPicPr>
            <a:picLocks noChangeAspect="1"/>
          </p:cNvPicPr>
          <p:nvPr/>
        </p:nvPicPr>
        <p:blipFill>
          <a:blip r:embed="rId3"/>
          <a:stretch>
            <a:fillRect/>
          </a:stretch>
        </p:blipFill>
        <p:spPr>
          <a:xfrm>
            <a:off x="3272936" y="2906278"/>
            <a:ext cx="824550" cy="2790785"/>
          </a:xfrm>
          <a:prstGeom prst="rect">
            <a:avLst/>
          </a:prstGeom>
        </p:spPr>
      </p:pic>
      <p:pic>
        <p:nvPicPr>
          <p:cNvPr id="17" name="Picture 16"/>
          <p:cNvPicPr>
            <a:picLocks noChangeAspect="1"/>
          </p:cNvPicPr>
          <p:nvPr/>
        </p:nvPicPr>
        <p:blipFill>
          <a:blip r:embed="rId3"/>
          <a:stretch>
            <a:fillRect/>
          </a:stretch>
        </p:blipFill>
        <p:spPr>
          <a:xfrm>
            <a:off x="4019200" y="2751678"/>
            <a:ext cx="895653" cy="3031440"/>
          </a:xfrm>
          <a:prstGeom prst="rect">
            <a:avLst/>
          </a:prstGeom>
        </p:spPr>
      </p:pic>
      <p:pic>
        <p:nvPicPr>
          <p:cNvPr id="18" name="Picture 17"/>
          <p:cNvPicPr>
            <a:picLocks noChangeAspect="1"/>
          </p:cNvPicPr>
          <p:nvPr/>
        </p:nvPicPr>
        <p:blipFill>
          <a:blip r:embed="rId3"/>
          <a:stretch>
            <a:fillRect/>
          </a:stretch>
        </p:blipFill>
        <p:spPr>
          <a:xfrm>
            <a:off x="4826342" y="2892798"/>
            <a:ext cx="779523" cy="2638385"/>
          </a:xfrm>
          <a:prstGeom prst="rect">
            <a:avLst/>
          </a:prstGeom>
        </p:spPr>
      </p:pic>
      <p:pic>
        <p:nvPicPr>
          <p:cNvPr id="19" name="Picture 18"/>
          <p:cNvPicPr>
            <a:picLocks noChangeAspect="1"/>
          </p:cNvPicPr>
          <p:nvPr/>
        </p:nvPicPr>
        <p:blipFill>
          <a:blip r:embed="rId3"/>
          <a:stretch>
            <a:fillRect/>
          </a:stretch>
        </p:blipFill>
        <p:spPr>
          <a:xfrm>
            <a:off x="5491505" y="2968998"/>
            <a:ext cx="734495" cy="2485985"/>
          </a:xfrm>
          <a:prstGeom prst="rect">
            <a:avLst/>
          </a:prstGeom>
        </p:spPr>
      </p:pic>
      <p:pic>
        <p:nvPicPr>
          <p:cNvPr id="20" name="Picture 19"/>
          <p:cNvPicPr>
            <a:picLocks noChangeAspect="1"/>
          </p:cNvPicPr>
          <p:nvPr/>
        </p:nvPicPr>
        <p:blipFill>
          <a:blip r:embed="rId3">
            <a:lum bright="100000"/>
          </a:blip>
          <a:stretch>
            <a:fillRect/>
          </a:stretch>
        </p:blipFill>
        <p:spPr>
          <a:xfrm>
            <a:off x="4826342" y="2906278"/>
            <a:ext cx="779523" cy="2638385"/>
          </a:xfrm>
          <a:prstGeom prst="rect">
            <a:avLst/>
          </a:prstGeom>
        </p:spPr>
      </p:pic>
      <p:pic>
        <p:nvPicPr>
          <p:cNvPr id="21" name="Picture 20"/>
          <p:cNvPicPr>
            <a:picLocks noChangeAspect="1"/>
          </p:cNvPicPr>
          <p:nvPr/>
        </p:nvPicPr>
        <p:blipFill>
          <a:blip r:embed="rId3">
            <a:lum bright="100000"/>
          </a:blip>
          <a:stretch>
            <a:fillRect/>
          </a:stretch>
        </p:blipFill>
        <p:spPr>
          <a:xfrm>
            <a:off x="4019200" y="2751678"/>
            <a:ext cx="895653" cy="3031440"/>
          </a:xfrm>
          <a:prstGeom prst="rect">
            <a:avLst/>
          </a:prstGeom>
        </p:spPr>
      </p:pic>
    </p:spTree>
    <p:extLst>
      <p:ext uri="{BB962C8B-B14F-4D97-AF65-F5344CB8AC3E}">
        <p14:creationId xmlns:p14="http://schemas.microsoft.com/office/powerpoint/2010/main" val="3870689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0" presetClass="path" presetSubtype="0" accel="50000" decel="50000" fill="hold" nodeType="afterEffect">
                                  <p:stCondLst>
                                    <p:cond delay="0"/>
                                  </p:stCondLst>
                                  <p:childTnLst>
                                    <p:animMotion origin="layout" path="M 1.16497E-6 -9.26784E-7 L 0.22647 -9.26784E-7 " pathEditMode="relative" ptsTypes="AA">
                                      <p:cBhvr>
                                        <p:cTn id="13" dur="2000" fill="hold"/>
                                        <p:tgtEl>
                                          <p:spTgt spid="20"/>
                                        </p:tgtEl>
                                        <p:attrNameLst>
                                          <p:attrName>ppt_x</p:attrName>
                                          <p:attrName>ppt_y</p:attrName>
                                        </p:attrNameLst>
                                      </p:cBhvr>
                                    </p:animMotion>
                                  </p:childTnLst>
                                </p:cTn>
                              </p:par>
                            </p:childTnLst>
                          </p:cTn>
                        </p:par>
                        <p:par>
                          <p:cTn id="14" fill="hold">
                            <p:stCondLst>
                              <p:cond delay="2500"/>
                            </p:stCondLst>
                            <p:childTnLst>
                              <p:par>
                                <p:cTn id="15" presetID="10" presetClass="exit" presetSubtype="0" fill="hold" nodeType="after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par>
                          <p:cTn id="21" fill="hold">
                            <p:stCondLst>
                              <p:cond delay="3000"/>
                            </p:stCondLst>
                            <p:childTnLst>
                              <p:par>
                                <p:cTn id="22" presetID="0" presetClass="path" presetSubtype="0" accel="50000" decel="50000" fill="hold" nodeType="afterEffect">
                                  <p:stCondLst>
                                    <p:cond delay="0"/>
                                  </p:stCondLst>
                                  <p:childTnLst>
                                    <p:animMotion origin="layout" path="M -2.01199E-6 -5.90361E-6 L 0.37321 -5.90361E-6 " pathEditMode="relative" ptsTypes="AA">
                                      <p:cBhvr>
                                        <p:cTn id="23"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6126" y="1305447"/>
            <a:ext cx="12188825" cy="55525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sp>
        <p:nvSpPr>
          <p:cNvPr id="3" name="Title 2"/>
          <p:cNvSpPr>
            <a:spLocks noGrp="1"/>
          </p:cNvSpPr>
          <p:nvPr>
            <p:ph type="title"/>
          </p:nvPr>
        </p:nvSpPr>
        <p:spPr/>
        <p:txBody>
          <a:bodyPr/>
          <a:lstStyle/>
          <a:p>
            <a:r>
              <a:rPr lang="en-US" dirty="0" smtClean="0"/>
              <a:t>Unmanaged travel creates blind spots.</a:t>
            </a:r>
            <a:endParaRPr lang="en-US" dirty="0"/>
          </a:p>
        </p:txBody>
      </p:sp>
      <p:sp>
        <p:nvSpPr>
          <p:cNvPr id="6" name="TextBox 5"/>
          <p:cNvSpPr txBox="1"/>
          <p:nvPr/>
        </p:nvSpPr>
        <p:spPr>
          <a:xfrm>
            <a:off x="757479" y="4785705"/>
            <a:ext cx="3058133" cy="1080296"/>
          </a:xfrm>
          <a:prstGeom prst="rect">
            <a:avLst/>
          </a:prstGeom>
          <a:noFill/>
        </p:spPr>
        <p:txBody>
          <a:bodyPr wrap="square" lIns="0" tIns="0" rIns="0" bIns="0" rtlCol="0">
            <a:spAutoFit/>
          </a:bodyPr>
          <a:lstStyle/>
          <a:p>
            <a:pPr algn="ctr">
              <a:lnSpc>
                <a:spcPct val="90000"/>
              </a:lnSpc>
            </a:pPr>
            <a:r>
              <a:rPr lang="en-US" sz="2600" dirty="0" smtClean="0">
                <a:solidFill>
                  <a:srgbClr val="004A7D"/>
                </a:solidFill>
              </a:rPr>
              <a:t>Complicated expense reporting process</a:t>
            </a:r>
          </a:p>
        </p:txBody>
      </p:sp>
      <p:sp>
        <p:nvSpPr>
          <p:cNvPr id="8" name="TextBox 7"/>
          <p:cNvSpPr txBox="1"/>
          <p:nvPr/>
        </p:nvSpPr>
        <p:spPr>
          <a:xfrm>
            <a:off x="4527796" y="4785705"/>
            <a:ext cx="3321102" cy="1086964"/>
          </a:xfrm>
          <a:prstGeom prst="rect">
            <a:avLst/>
          </a:prstGeom>
          <a:noFill/>
        </p:spPr>
        <p:txBody>
          <a:bodyPr wrap="square" lIns="0" tIns="0" rIns="0" bIns="0" rtlCol="0">
            <a:spAutoFit/>
          </a:bodyPr>
          <a:lstStyle/>
          <a:p>
            <a:pPr algn="ctr">
              <a:lnSpc>
                <a:spcPct val="90000"/>
              </a:lnSpc>
            </a:pPr>
            <a:r>
              <a:rPr lang="en-US" sz="2600" dirty="0" smtClean="0">
                <a:solidFill>
                  <a:srgbClr val="004A7D"/>
                </a:solidFill>
              </a:rPr>
              <a:t>Inability to locate travelers </a:t>
            </a:r>
            <a:r>
              <a:rPr lang="en-US" sz="2600" dirty="0">
                <a:solidFill>
                  <a:srgbClr val="004A7D"/>
                </a:solidFill>
              </a:rPr>
              <a:t>and </a:t>
            </a:r>
            <a:r>
              <a:rPr lang="en-US" sz="2600" dirty="0" smtClean="0">
                <a:solidFill>
                  <a:srgbClr val="004A7D"/>
                </a:solidFill>
              </a:rPr>
              <a:t>keep them safe on the road.</a:t>
            </a:r>
            <a:endParaRPr lang="en-US" sz="2600" dirty="0">
              <a:solidFill>
                <a:srgbClr val="004A7D"/>
              </a:solidFill>
            </a:endParaRPr>
          </a:p>
        </p:txBody>
      </p:sp>
      <p:sp>
        <p:nvSpPr>
          <p:cNvPr id="10" name="TextBox 9"/>
          <p:cNvSpPr txBox="1"/>
          <p:nvPr/>
        </p:nvSpPr>
        <p:spPr>
          <a:xfrm>
            <a:off x="8561083" y="4785705"/>
            <a:ext cx="2744472" cy="720197"/>
          </a:xfrm>
          <a:prstGeom prst="rect">
            <a:avLst/>
          </a:prstGeom>
          <a:noFill/>
        </p:spPr>
        <p:txBody>
          <a:bodyPr wrap="square" lIns="0" tIns="0" rIns="0" bIns="0" rtlCol="0">
            <a:spAutoFit/>
          </a:bodyPr>
          <a:lstStyle/>
          <a:p>
            <a:pPr algn="ctr">
              <a:lnSpc>
                <a:spcPct val="90000"/>
              </a:lnSpc>
            </a:pPr>
            <a:r>
              <a:rPr lang="en-US" sz="2600" dirty="0" smtClean="0">
                <a:solidFill>
                  <a:srgbClr val="004A7D"/>
                </a:solidFill>
              </a:rPr>
              <a:t>Missed savings opportunities</a:t>
            </a:r>
            <a:endParaRPr lang="en-US" sz="2600" dirty="0">
              <a:solidFill>
                <a:srgbClr val="004A7D"/>
              </a:solidFill>
            </a:endParaRPr>
          </a:p>
        </p:txBody>
      </p:sp>
      <p:sp>
        <p:nvSpPr>
          <p:cNvPr id="4" name="Oval 3"/>
          <p:cNvSpPr/>
          <p:nvPr/>
        </p:nvSpPr>
        <p:spPr>
          <a:xfrm>
            <a:off x="1065151" y="2113242"/>
            <a:ext cx="2286000" cy="2286000"/>
          </a:xfrm>
          <a:prstGeom prst="ellipse">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grpSp>
        <p:nvGrpSpPr>
          <p:cNvPr id="5" name="Group 4"/>
          <p:cNvGrpSpPr/>
          <p:nvPr/>
        </p:nvGrpSpPr>
        <p:grpSpPr>
          <a:xfrm>
            <a:off x="5051655" y="2113242"/>
            <a:ext cx="2286000" cy="2286000"/>
            <a:chOff x="5051655" y="2113242"/>
            <a:chExt cx="2286000" cy="2286000"/>
          </a:xfrm>
        </p:grpSpPr>
        <p:pic>
          <p:nvPicPr>
            <p:cNvPr id="12" name="Picture 11"/>
            <p:cNvPicPr>
              <a:picLocks noChangeAspect="1"/>
            </p:cNvPicPr>
            <p:nvPr/>
          </p:nvPicPr>
          <p:blipFill>
            <a:blip r:embed="rId3"/>
            <a:stretch>
              <a:fillRect/>
            </a:stretch>
          </p:blipFill>
          <p:spPr>
            <a:xfrm>
              <a:off x="5427418" y="2448019"/>
              <a:ext cx="1522506" cy="1343384"/>
            </a:xfrm>
            <a:prstGeom prst="rect">
              <a:avLst/>
            </a:prstGeom>
          </p:spPr>
        </p:pic>
        <p:sp>
          <p:nvSpPr>
            <p:cNvPr id="19" name="Oval 18"/>
            <p:cNvSpPr/>
            <p:nvPr/>
          </p:nvSpPr>
          <p:spPr>
            <a:xfrm>
              <a:off x="5051655" y="2113242"/>
              <a:ext cx="2286000" cy="2286000"/>
            </a:xfrm>
            <a:prstGeom prst="ellipse">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grpSp>
      <p:cxnSp>
        <p:nvCxnSpPr>
          <p:cNvPr id="20" name="Straight Connector 19"/>
          <p:cNvCxnSpPr>
            <a:stCxn id="19" idx="7"/>
            <a:endCxn id="19" idx="3"/>
          </p:cNvCxnSpPr>
          <p:nvPr/>
        </p:nvCxnSpPr>
        <p:spPr>
          <a:xfrm flipH="1">
            <a:off x="5386432" y="2448019"/>
            <a:ext cx="1616446" cy="161644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9070404" y="2424219"/>
            <a:ext cx="1624017" cy="1390984"/>
            <a:chOff x="6399212" y="498475"/>
            <a:chExt cx="898525" cy="838200"/>
          </a:xfrm>
        </p:grpSpPr>
        <p:sp>
          <p:nvSpPr>
            <p:cNvPr id="24" name="Freeform 23"/>
            <p:cNvSpPr>
              <a:spLocks noEditPoints="1"/>
            </p:cNvSpPr>
            <p:nvPr/>
          </p:nvSpPr>
          <p:spPr bwMode="auto">
            <a:xfrm>
              <a:off x="6399212" y="685800"/>
              <a:ext cx="898525" cy="650875"/>
            </a:xfrm>
            <a:custGeom>
              <a:avLst/>
              <a:gdLst>
                <a:gd name="T0" fmla="*/ 236 w 239"/>
                <a:gd name="T1" fmla="*/ 60 h 173"/>
                <a:gd name="T2" fmla="*/ 230 w 239"/>
                <a:gd name="T3" fmla="*/ 62 h 173"/>
                <a:gd name="T4" fmla="*/ 216 w 239"/>
                <a:gd name="T5" fmla="*/ 79 h 173"/>
                <a:gd name="T6" fmla="*/ 122 w 239"/>
                <a:gd name="T7" fmla="*/ 11 h 173"/>
                <a:gd name="T8" fmla="*/ 78 w 239"/>
                <a:gd name="T9" fmla="*/ 20 h 173"/>
                <a:gd name="T10" fmla="*/ 56 w 239"/>
                <a:gd name="T11" fmla="*/ 0 h 173"/>
                <a:gd name="T12" fmla="*/ 60 w 239"/>
                <a:gd name="T13" fmla="*/ 30 h 173"/>
                <a:gd name="T14" fmla="*/ 30 w 239"/>
                <a:gd name="T15" fmla="*/ 71 h 173"/>
                <a:gd name="T16" fmla="*/ 6 w 239"/>
                <a:gd name="T17" fmla="*/ 71 h 173"/>
                <a:gd name="T18" fmla="*/ 0 w 239"/>
                <a:gd name="T19" fmla="*/ 77 h 173"/>
                <a:gd name="T20" fmla="*/ 0 w 239"/>
                <a:gd name="T21" fmla="*/ 112 h 173"/>
                <a:gd name="T22" fmla="*/ 6 w 239"/>
                <a:gd name="T23" fmla="*/ 118 h 173"/>
                <a:gd name="T24" fmla="*/ 37 w 239"/>
                <a:gd name="T25" fmla="*/ 118 h 173"/>
                <a:gd name="T26" fmla="*/ 42 w 239"/>
                <a:gd name="T27" fmla="*/ 125 h 173"/>
                <a:gd name="T28" fmla="*/ 75 w 239"/>
                <a:gd name="T29" fmla="*/ 108 h 173"/>
                <a:gd name="T30" fmla="*/ 80 w 239"/>
                <a:gd name="T31" fmla="*/ 106 h 173"/>
                <a:gd name="T32" fmla="*/ 82 w 239"/>
                <a:gd name="T33" fmla="*/ 112 h 173"/>
                <a:gd name="T34" fmla="*/ 48 w 239"/>
                <a:gd name="T35" fmla="*/ 132 h 173"/>
                <a:gd name="T36" fmla="*/ 60 w 239"/>
                <a:gd name="T37" fmla="*/ 142 h 173"/>
                <a:gd name="T38" fmla="*/ 60 w 239"/>
                <a:gd name="T39" fmla="*/ 167 h 173"/>
                <a:gd name="T40" fmla="*/ 66 w 239"/>
                <a:gd name="T41" fmla="*/ 173 h 173"/>
                <a:gd name="T42" fmla="*/ 86 w 239"/>
                <a:gd name="T43" fmla="*/ 173 h 173"/>
                <a:gd name="T44" fmla="*/ 92 w 239"/>
                <a:gd name="T45" fmla="*/ 167 h 173"/>
                <a:gd name="T46" fmla="*/ 92 w 239"/>
                <a:gd name="T47" fmla="*/ 157 h 173"/>
                <a:gd name="T48" fmla="*/ 122 w 239"/>
                <a:gd name="T49" fmla="*/ 161 h 173"/>
                <a:gd name="T50" fmla="*/ 158 w 239"/>
                <a:gd name="T51" fmla="*/ 155 h 173"/>
                <a:gd name="T52" fmla="*/ 158 w 239"/>
                <a:gd name="T53" fmla="*/ 167 h 173"/>
                <a:gd name="T54" fmla="*/ 163 w 239"/>
                <a:gd name="T55" fmla="*/ 173 h 173"/>
                <a:gd name="T56" fmla="*/ 183 w 239"/>
                <a:gd name="T57" fmla="*/ 173 h 173"/>
                <a:gd name="T58" fmla="*/ 189 w 239"/>
                <a:gd name="T59" fmla="*/ 167 h 173"/>
                <a:gd name="T60" fmla="*/ 189 w 239"/>
                <a:gd name="T61" fmla="*/ 138 h 173"/>
                <a:gd name="T62" fmla="*/ 216 w 239"/>
                <a:gd name="T63" fmla="*/ 88 h 173"/>
                <a:gd name="T64" fmla="*/ 238 w 239"/>
                <a:gd name="T65" fmla="*/ 65 h 173"/>
                <a:gd name="T66" fmla="*/ 236 w 239"/>
                <a:gd name="T67" fmla="*/ 60 h 173"/>
                <a:gd name="T68" fmla="*/ 66 w 239"/>
                <a:gd name="T69" fmla="*/ 70 h 173"/>
                <a:gd name="T70" fmla="*/ 55 w 239"/>
                <a:gd name="T71" fmla="*/ 59 h 173"/>
                <a:gd name="T72" fmla="*/ 66 w 239"/>
                <a:gd name="T73" fmla="*/ 48 h 173"/>
                <a:gd name="T74" fmla="*/ 77 w 239"/>
                <a:gd name="T75" fmla="*/ 59 h 173"/>
                <a:gd name="T76" fmla="*/ 66 w 239"/>
                <a:gd name="T77" fmla="*/ 7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9" h="173">
                  <a:moveTo>
                    <a:pt x="236" y="60"/>
                  </a:moveTo>
                  <a:cubicBezTo>
                    <a:pt x="233" y="59"/>
                    <a:pt x="231" y="60"/>
                    <a:pt x="230" y="62"/>
                  </a:cubicBezTo>
                  <a:cubicBezTo>
                    <a:pt x="230" y="62"/>
                    <a:pt x="227" y="75"/>
                    <a:pt x="216" y="79"/>
                  </a:cubicBezTo>
                  <a:cubicBezTo>
                    <a:pt x="211" y="41"/>
                    <a:pt x="171" y="11"/>
                    <a:pt x="122" y="11"/>
                  </a:cubicBezTo>
                  <a:cubicBezTo>
                    <a:pt x="106" y="11"/>
                    <a:pt x="91" y="15"/>
                    <a:pt x="78" y="20"/>
                  </a:cubicBezTo>
                  <a:cubicBezTo>
                    <a:pt x="56" y="0"/>
                    <a:pt x="56" y="0"/>
                    <a:pt x="56" y="0"/>
                  </a:cubicBezTo>
                  <a:cubicBezTo>
                    <a:pt x="60" y="30"/>
                    <a:pt x="60" y="30"/>
                    <a:pt x="60" y="30"/>
                  </a:cubicBezTo>
                  <a:cubicBezTo>
                    <a:pt x="45" y="41"/>
                    <a:pt x="34" y="55"/>
                    <a:pt x="30" y="71"/>
                  </a:cubicBezTo>
                  <a:cubicBezTo>
                    <a:pt x="6" y="71"/>
                    <a:pt x="6" y="71"/>
                    <a:pt x="6" y="71"/>
                  </a:cubicBezTo>
                  <a:cubicBezTo>
                    <a:pt x="3" y="71"/>
                    <a:pt x="0" y="74"/>
                    <a:pt x="0" y="77"/>
                  </a:cubicBezTo>
                  <a:cubicBezTo>
                    <a:pt x="0" y="112"/>
                    <a:pt x="0" y="112"/>
                    <a:pt x="0" y="112"/>
                  </a:cubicBezTo>
                  <a:cubicBezTo>
                    <a:pt x="0" y="116"/>
                    <a:pt x="3" y="118"/>
                    <a:pt x="6" y="118"/>
                  </a:cubicBezTo>
                  <a:cubicBezTo>
                    <a:pt x="37" y="118"/>
                    <a:pt x="37" y="118"/>
                    <a:pt x="37" y="118"/>
                  </a:cubicBezTo>
                  <a:cubicBezTo>
                    <a:pt x="39" y="120"/>
                    <a:pt x="40" y="123"/>
                    <a:pt x="42" y="125"/>
                  </a:cubicBezTo>
                  <a:cubicBezTo>
                    <a:pt x="67" y="122"/>
                    <a:pt x="74" y="109"/>
                    <a:pt x="75" y="108"/>
                  </a:cubicBezTo>
                  <a:cubicBezTo>
                    <a:pt x="76" y="106"/>
                    <a:pt x="78" y="105"/>
                    <a:pt x="80" y="106"/>
                  </a:cubicBezTo>
                  <a:cubicBezTo>
                    <a:pt x="82" y="107"/>
                    <a:pt x="83" y="110"/>
                    <a:pt x="82" y="112"/>
                  </a:cubicBezTo>
                  <a:cubicBezTo>
                    <a:pt x="81" y="113"/>
                    <a:pt x="74" y="127"/>
                    <a:pt x="48" y="132"/>
                  </a:cubicBezTo>
                  <a:cubicBezTo>
                    <a:pt x="52" y="136"/>
                    <a:pt x="56" y="139"/>
                    <a:pt x="60" y="142"/>
                  </a:cubicBezTo>
                  <a:cubicBezTo>
                    <a:pt x="60" y="167"/>
                    <a:pt x="60" y="167"/>
                    <a:pt x="60" y="167"/>
                  </a:cubicBezTo>
                  <a:cubicBezTo>
                    <a:pt x="60" y="170"/>
                    <a:pt x="63" y="173"/>
                    <a:pt x="66" y="173"/>
                  </a:cubicBezTo>
                  <a:cubicBezTo>
                    <a:pt x="86" y="173"/>
                    <a:pt x="86" y="173"/>
                    <a:pt x="86" y="173"/>
                  </a:cubicBezTo>
                  <a:cubicBezTo>
                    <a:pt x="89" y="173"/>
                    <a:pt x="92" y="170"/>
                    <a:pt x="92" y="167"/>
                  </a:cubicBezTo>
                  <a:cubicBezTo>
                    <a:pt x="92" y="157"/>
                    <a:pt x="92" y="157"/>
                    <a:pt x="92" y="157"/>
                  </a:cubicBezTo>
                  <a:cubicBezTo>
                    <a:pt x="101" y="159"/>
                    <a:pt x="111" y="161"/>
                    <a:pt x="122" y="161"/>
                  </a:cubicBezTo>
                  <a:cubicBezTo>
                    <a:pt x="135" y="161"/>
                    <a:pt x="147" y="159"/>
                    <a:pt x="158" y="155"/>
                  </a:cubicBezTo>
                  <a:cubicBezTo>
                    <a:pt x="158" y="167"/>
                    <a:pt x="158" y="167"/>
                    <a:pt x="158" y="167"/>
                  </a:cubicBezTo>
                  <a:cubicBezTo>
                    <a:pt x="158" y="170"/>
                    <a:pt x="160" y="173"/>
                    <a:pt x="163" y="173"/>
                  </a:cubicBezTo>
                  <a:cubicBezTo>
                    <a:pt x="183" y="173"/>
                    <a:pt x="183" y="173"/>
                    <a:pt x="183" y="173"/>
                  </a:cubicBezTo>
                  <a:cubicBezTo>
                    <a:pt x="187" y="173"/>
                    <a:pt x="189" y="170"/>
                    <a:pt x="189" y="167"/>
                  </a:cubicBezTo>
                  <a:cubicBezTo>
                    <a:pt x="189" y="138"/>
                    <a:pt x="189" y="138"/>
                    <a:pt x="189" y="138"/>
                  </a:cubicBezTo>
                  <a:cubicBezTo>
                    <a:pt x="205" y="125"/>
                    <a:pt x="215" y="108"/>
                    <a:pt x="216" y="88"/>
                  </a:cubicBezTo>
                  <a:cubicBezTo>
                    <a:pt x="233" y="83"/>
                    <a:pt x="238" y="65"/>
                    <a:pt x="238" y="65"/>
                  </a:cubicBezTo>
                  <a:cubicBezTo>
                    <a:pt x="239" y="62"/>
                    <a:pt x="238" y="60"/>
                    <a:pt x="236" y="60"/>
                  </a:cubicBezTo>
                  <a:close/>
                  <a:moveTo>
                    <a:pt x="66" y="70"/>
                  </a:moveTo>
                  <a:cubicBezTo>
                    <a:pt x="60" y="70"/>
                    <a:pt x="55" y="65"/>
                    <a:pt x="55" y="59"/>
                  </a:cubicBezTo>
                  <a:cubicBezTo>
                    <a:pt x="55" y="53"/>
                    <a:pt x="60" y="48"/>
                    <a:pt x="66" y="48"/>
                  </a:cubicBezTo>
                  <a:cubicBezTo>
                    <a:pt x="72" y="48"/>
                    <a:pt x="77" y="53"/>
                    <a:pt x="77" y="59"/>
                  </a:cubicBezTo>
                  <a:cubicBezTo>
                    <a:pt x="77" y="65"/>
                    <a:pt x="72" y="70"/>
                    <a:pt x="66"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sp>
          <p:nvSpPr>
            <p:cNvPr id="25" name="Freeform 24"/>
            <p:cNvSpPr>
              <a:spLocks/>
            </p:cNvSpPr>
            <p:nvPr/>
          </p:nvSpPr>
          <p:spPr bwMode="auto">
            <a:xfrm>
              <a:off x="6734175" y="498475"/>
              <a:ext cx="258763" cy="190500"/>
            </a:xfrm>
            <a:custGeom>
              <a:avLst/>
              <a:gdLst>
                <a:gd name="T0" fmla="*/ 64 w 69"/>
                <a:gd name="T1" fmla="*/ 51 h 51"/>
                <a:gd name="T2" fmla="*/ 69 w 69"/>
                <a:gd name="T3" fmla="*/ 34 h 51"/>
                <a:gd name="T4" fmla="*/ 34 w 69"/>
                <a:gd name="T5" fmla="*/ 0 h 51"/>
                <a:gd name="T6" fmla="*/ 0 w 69"/>
                <a:gd name="T7" fmla="*/ 34 h 51"/>
                <a:gd name="T8" fmla="*/ 4 w 69"/>
                <a:gd name="T9" fmla="*/ 50 h 51"/>
                <a:gd name="T10" fmla="*/ 33 w 69"/>
                <a:gd name="T11" fmla="*/ 46 h 51"/>
                <a:gd name="T12" fmla="*/ 64 w 69"/>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69" h="51">
                  <a:moveTo>
                    <a:pt x="64" y="51"/>
                  </a:moveTo>
                  <a:cubicBezTo>
                    <a:pt x="67" y="46"/>
                    <a:pt x="69" y="40"/>
                    <a:pt x="69" y="34"/>
                  </a:cubicBezTo>
                  <a:cubicBezTo>
                    <a:pt x="69" y="15"/>
                    <a:pt x="53" y="0"/>
                    <a:pt x="34" y="0"/>
                  </a:cubicBezTo>
                  <a:cubicBezTo>
                    <a:pt x="15" y="0"/>
                    <a:pt x="0" y="15"/>
                    <a:pt x="0" y="34"/>
                  </a:cubicBezTo>
                  <a:cubicBezTo>
                    <a:pt x="0" y="40"/>
                    <a:pt x="2" y="45"/>
                    <a:pt x="4" y="50"/>
                  </a:cubicBezTo>
                  <a:cubicBezTo>
                    <a:pt x="13" y="48"/>
                    <a:pt x="23" y="46"/>
                    <a:pt x="33" y="46"/>
                  </a:cubicBezTo>
                  <a:cubicBezTo>
                    <a:pt x="44" y="46"/>
                    <a:pt x="55" y="48"/>
                    <a:pt x="64" y="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grpSp>
      <p:sp>
        <p:nvSpPr>
          <p:cNvPr id="21" name="Oval 20"/>
          <p:cNvSpPr/>
          <p:nvPr/>
        </p:nvSpPr>
        <p:spPr>
          <a:xfrm>
            <a:off x="8773568" y="2113242"/>
            <a:ext cx="2286000" cy="2286000"/>
          </a:xfrm>
          <a:prstGeom prst="ellipse">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err="1" smtClean="0"/>
          </a:p>
        </p:txBody>
      </p:sp>
      <p:cxnSp>
        <p:nvCxnSpPr>
          <p:cNvPr id="22" name="Straight Connector 21"/>
          <p:cNvCxnSpPr>
            <a:stCxn id="21" idx="7"/>
            <a:endCxn id="21" idx="3"/>
          </p:cNvCxnSpPr>
          <p:nvPr/>
        </p:nvCxnSpPr>
        <p:spPr>
          <a:xfrm flipH="1">
            <a:off x="9108345" y="2448019"/>
            <a:ext cx="1616446" cy="161644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1549437" y="2332408"/>
            <a:ext cx="1317427" cy="1847667"/>
            <a:chOff x="3108325" y="2270126"/>
            <a:chExt cx="622300" cy="814387"/>
          </a:xfrm>
          <a:solidFill>
            <a:schemeClr val="bg1"/>
          </a:solidFill>
        </p:grpSpPr>
        <p:sp>
          <p:nvSpPr>
            <p:cNvPr id="42" name="Freeform 41"/>
            <p:cNvSpPr>
              <a:spLocks/>
            </p:cNvSpPr>
            <p:nvPr/>
          </p:nvSpPr>
          <p:spPr bwMode="auto">
            <a:xfrm>
              <a:off x="3108325" y="2874963"/>
              <a:ext cx="209550" cy="209550"/>
            </a:xfrm>
            <a:custGeom>
              <a:avLst/>
              <a:gdLst>
                <a:gd name="T0" fmla="*/ 38 w 56"/>
                <a:gd name="T1" fmla="*/ 44 h 56"/>
                <a:gd name="T2" fmla="*/ 56 w 56"/>
                <a:gd name="T3" fmla="*/ 54 h 56"/>
                <a:gd name="T4" fmla="*/ 47 w 56"/>
                <a:gd name="T5" fmla="*/ 32 h 56"/>
                <a:gd name="T6" fmla="*/ 47 w 56"/>
                <a:gd name="T7" fmla="*/ 21 h 56"/>
                <a:gd name="T8" fmla="*/ 34 w 56"/>
                <a:gd name="T9" fmla="*/ 8 h 56"/>
                <a:gd name="T10" fmla="*/ 26 w 56"/>
                <a:gd name="T11" fmla="*/ 8 h 56"/>
                <a:gd name="T12" fmla="*/ 2 w 56"/>
                <a:gd name="T13" fmla="*/ 0 h 56"/>
                <a:gd name="T14" fmla="*/ 15 w 56"/>
                <a:gd name="T15" fmla="*/ 18 h 56"/>
                <a:gd name="T16" fmla="*/ 38 w 56"/>
                <a:gd name="T17"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38" y="44"/>
                  </a:moveTo>
                  <a:cubicBezTo>
                    <a:pt x="43" y="49"/>
                    <a:pt x="56" y="56"/>
                    <a:pt x="56" y="54"/>
                  </a:cubicBezTo>
                  <a:cubicBezTo>
                    <a:pt x="56" y="52"/>
                    <a:pt x="47" y="46"/>
                    <a:pt x="47" y="32"/>
                  </a:cubicBezTo>
                  <a:cubicBezTo>
                    <a:pt x="47" y="21"/>
                    <a:pt x="47" y="21"/>
                    <a:pt x="47" y="21"/>
                  </a:cubicBezTo>
                  <a:cubicBezTo>
                    <a:pt x="47" y="14"/>
                    <a:pt x="41" y="8"/>
                    <a:pt x="34" y="8"/>
                  </a:cubicBezTo>
                  <a:cubicBezTo>
                    <a:pt x="26" y="8"/>
                    <a:pt x="26" y="8"/>
                    <a:pt x="26" y="8"/>
                  </a:cubicBezTo>
                  <a:cubicBezTo>
                    <a:pt x="11" y="9"/>
                    <a:pt x="4" y="0"/>
                    <a:pt x="2" y="0"/>
                  </a:cubicBezTo>
                  <a:cubicBezTo>
                    <a:pt x="0" y="0"/>
                    <a:pt x="10" y="13"/>
                    <a:pt x="15" y="18"/>
                  </a:cubicBezTo>
                  <a:lnTo>
                    <a:pt x="38" y="4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sp>
          <p:nvSpPr>
            <p:cNvPr id="43" name="Freeform 42"/>
            <p:cNvSpPr>
              <a:spLocks/>
            </p:cNvSpPr>
            <p:nvPr/>
          </p:nvSpPr>
          <p:spPr bwMode="auto">
            <a:xfrm>
              <a:off x="3213100" y="2270126"/>
              <a:ext cx="44450" cy="146050"/>
            </a:xfrm>
            <a:custGeom>
              <a:avLst/>
              <a:gdLst>
                <a:gd name="T0" fmla="*/ 12 w 12"/>
                <a:gd name="T1" fmla="*/ 33 h 39"/>
                <a:gd name="T2" fmla="*/ 6 w 12"/>
                <a:gd name="T3" fmla="*/ 39 h 39"/>
                <a:gd name="T4" fmla="*/ 6 w 12"/>
                <a:gd name="T5" fmla="*/ 39 h 39"/>
                <a:gd name="T6" fmla="*/ 0 w 12"/>
                <a:gd name="T7" fmla="*/ 33 h 39"/>
                <a:gd name="T8" fmla="*/ 0 w 12"/>
                <a:gd name="T9" fmla="*/ 6 h 39"/>
                <a:gd name="T10" fmla="*/ 6 w 12"/>
                <a:gd name="T11" fmla="*/ 0 h 39"/>
                <a:gd name="T12" fmla="*/ 6 w 12"/>
                <a:gd name="T13" fmla="*/ 0 h 39"/>
                <a:gd name="T14" fmla="*/ 12 w 12"/>
                <a:gd name="T15" fmla="*/ 6 h 39"/>
                <a:gd name="T16" fmla="*/ 12 w 12"/>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9">
                  <a:moveTo>
                    <a:pt x="12" y="33"/>
                  </a:moveTo>
                  <a:cubicBezTo>
                    <a:pt x="12" y="36"/>
                    <a:pt x="10" y="39"/>
                    <a:pt x="6" y="39"/>
                  </a:cubicBezTo>
                  <a:cubicBezTo>
                    <a:pt x="6" y="39"/>
                    <a:pt x="6" y="39"/>
                    <a:pt x="6" y="39"/>
                  </a:cubicBezTo>
                  <a:cubicBezTo>
                    <a:pt x="3" y="39"/>
                    <a:pt x="0" y="36"/>
                    <a:pt x="0" y="33"/>
                  </a:cubicBezTo>
                  <a:cubicBezTo>
                    <a:pt x="0" y="6"/>
                    <a:pt x="0" y="6"/>
                    <a:pt x="0" y="6"/>
                  </a:cubicBezTo>
                  <a:cubicBezTo>
                    <a:pt x="0" y="3"/>
                    <a:pt x="3" y="0"/>
                    <a:pt x="6" y="0"/>
                  </a:cubicBezTo>
                  <a:cubicBezTo>
                    <a:pt x="6" y="0"/>
                    <a:pt x="6" y="0"/>
                    <a:pt x="6" y="0"/>
                  </a:cubicBezTo>
                  <a:cubicBezTo>
                    <a:pt x="10" y="0"/>
                    <a:pt x="12" y="3"/>
                    <a:pt x="12" y="6"/>
                  </a:cubicBezTo>
                  <a:lnTo>
                    <a:pt x="12" y="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sp>
          <p:nvSpPr>
            <p:cNvPr id="44" name="Freeform 43"/>
            <p:cNvSpPr>
              <a:spLocks/>
            </p:cNvSpPr>
            <p:nvPr/>
          </p:nvSpPr>
          <p:spPr bwMode="auto">
            <a:xfrm>
              <a:off x="3336925" y="2270126"/>
              <a:ext cx="49213" cy="146050"/>
            </a:xfrm>
            <a:custGeom>
              <a:avLst/>
              <a:gdLst>
                <a:gd name="T0" fmla="*/ 13 w 13"/>
                <a:gd name="T1" fmla="*/ 33 h 39"/>
                <a:gd name="T2" fmla="*/ 6 w 13"/>
                <a:gd name="T3" fmla="*/ 39 h 39"/>
                <a:gd name="T4" fmla="*/ 6 w 13"/>
                <a:gd name="T5" fmla="*/ 39 h 39"/>
                <a:gd name="T6" fmla="*/ 0 w 13"/>
                <a:gd name="T7" fmla="*/ 33 h 39"/>
                <a:gd name="T8" fmla="*/ 0 w 13"/>
                <a:gd name="T9" fmla="*/ 6 h 39"/>
                <a:gd name="T10" fmla="*/ 6 w 13"/>
                <a:gd name="T11" fmla="*/ 0 h 39"/>
                <a:gd name="T12" fmla="*/ 6 w 13"/>
                <a:gd name="T13" fmla="*/ 0 h 39"/>
                <a:gd name="T14" fmla="*/ 13 w 13"/>
                <a:gd name="T15" fmla="*/ 6 h 39"/>
                <a:gd name="T16" fmla="*/ 13 w 13"/>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9">
                  <a:moveTo>
                    <a:pt x="13" y="33"/>
                  </a:moveTo>
                  <a:cubicBezTo>
                    <a:pt x="13" y="36"/>
                    <a:pt x="10" y="39"/>
                    <a:pt x="6" y="39"/>
                  </a:cubicBezTo>
                  <a:cubicBezTo>
                    <a:pt x="6" y="39"/>
                    <a:pt x="6" y="39"/>
                    <a:pt x="6" y="39"/>
                  </a:cubicBezTo>
                  <a:cubicBezTo>
                    <a:pt x="3" y="39"/>
                    <a:pt x="0" y="36"/>
                    <a:pt x="0" y="33"/>
                  </a:cubicBezTo>
                  <a:cubicBezTo>
                    <a:pt x="0" y="6"/>
                    <a:pt x="0" y="6"/>
                    <a:pt x="0" y="6"/>
                  </a:cubicBezTo>
                  <a:cubicBezTo>
                    <a:pt x="0" y="3"/>
                    <a:pt x="3" y="0"/>
                    <a:pt x="6" y="0"/>
                  </a:cubicBezTo>
                  <a:cubicBezTo>
                    <a:pt x="6" y="0"/>
                    <a:pt x="6" y="0"/>
                    <a:pt x="6" y="0"/>
                  </a:cubicBezTo>
                  <a:cubicBezTo>
                    <a:pt x="10" y="0"/>
                    <a:pt x="13" y="3"/>
                    <a:pt x="13" y="6"/>
                  </a:cubicBezTo>
                  <a:lnTo>
                    <a:pt x="13" y="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sp>
          <p:nvSpPr>
            <p:cNvPr id="45" name="Freeform 44"/>
            <p:cNvSpPr>
              <a:spLocks/>
            </p:cNvSpPr>
            <p:nvPr/>
          </p:nvSpPr>
          <p:spPr bwMode="auto">
            <a:xfrm>
              <a:off x="3460750" y="2270126"/>
              <a:ext cx="49213" cy="146050"/>
            </a:xfrm>
            <a:custGeom>
              <a:avLst/>
              <a:gdLst>
                <a:gd name="T0" fmla="*/ 13 w 13"/>
                <a:gd name="T1" fmla="*/ 33 h 39"/>
                <a:gd name="T2" fmla="*/ 7 w 13"/>
                <a:gd name="T3" fmla="*/ 39 h 39"/>
                <a:gd name="T4" fmla="*/ 7 w 13"/>
                <a:gd name="T5" fmla="*/ 39 h 39"/>
                <a:gd name="T6" fmla="*/ 0 w 13"/>
                <a:gd name="T7" fmla="*/ 33 h 39"/>
                <a:gd name="T8" fmla="*/ 0 w 13"/>
                <a:gd name="T9" fmla="*/ 6 h 39"/>
                <a:gd name="T10" fmla="*/ 7 w 13"/>
                <a:gd name="T11" fmla="*/ 0 h 39"/>
                <a:gd name="T12" fmla="*/ 7 w 13"/>
                <a:gd name="T13" fmla="*/ 0 h 39"/>
                <a:gd name="T14" fmla="*/ 13 w 13"/>
                <a:gd name="T15" fmla="*/ 6 h 39"/>
                <a:gd name="T16" fmla="*/ 13 w 13"/>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9">
                  <a:moveTo>
                    <a:pt x="13" y="33"/>
                  </a:moveTo>
                  <a:cubicBezTo>
                    <a:pt x="13" y="36"/>
                    <a:pt x="10" y="39"/>
                    <a:pt x="7" y="39"/>
                  </a:cubicBezTo>
                  <a:cubicBezTo>
                    <a:pt x="7" y="39"/>
                    <a:pt x="7" y="39"/>
                    <a:pt x="7" y="39"/>
                  </a:cubicBezTo>
                  <a:cubicBezTo>
                    <a:pt x="3" y="39"/>
                    <a:pt x="0" y="36"/>
                    <a:pt x="0" y="33"/>
                  </a:cubicBezTo>
                  <a:cubicBezTo>
                    <a:pt x="0" y="6"/>
                    <a:pt x="0" y="6"/>
                    <a:pt x="0" y="6"/>
                  </a:cubicBezTo>
                  <a:cubicBezTo>
                    <a:pt x="0" y="3"/>
                    <a:pt x="3" y="0"/>
                    <a:pt x="7" y="0"/>
                  </a:cubicBezTo>
                  <a:cubicBezTo>
                    <a:pt x="7" y="0"/>
                    <a:pt x="7" y="0"/>
                    <a:pt x="7" y="0"/>
                  </a:cubicBezTo>
                  <a:cubicBezTo>
                    <a:pt x="10" y="0"/>
                    <a:pt x="13" y="3"/>
                    <a:pt x="13" y="6"/>
                  </a:cubicBezTo>
                  <a:lnTo>
                    <a:pt x="13" y="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sp>
          <p:nvSpPr>
            <p:cNvPr id="46" name="Freeform 45"/>
            <p:cNvSpPr>
              <a:spLocks/>
            </p:cNvSpPr>
            <p:nvPr/>
          </p:nvSpPr>
          <p:spPr bwMode="auto">
            <a:xfrm>
              <a:off x="3589338" y="2270126"/>
              <a:ext cx="44450" cy="146050"/>
            </a:xfrm>
            <a:custGeom>
              <a:avLst/>
              <a:gdLst>
                <a:gd name="T0" fmla="*/ 12 w 12"/>
                <a:gd name="T1" fmla="*/ 33 h 39"/>
                <a:gd name="T2" fmla="*/ 6 w 12"/>
                <a:gd name="T3" fmla="*/ 39 h 39"/>
                <a:gd name="T4" fmla="*/ 6 w 12"/>
                <a:gd name="T5" fmla="*/ 39 h 39"/>
                <a:gd name="T6" fmla="*/ 0 w 12"/>
                <a:gd name="T7" fmla="*/ 33 h 39"/>
                <a:gd name="T8" fmla="*/ 0 w 12"/>
                <a:gd name="T9" fmla="*/ 6 h 39"/>
                <a:gd name="T10" fmla="*/ 6 w 12"/>
                <a:gd name="T11" fmla="*/ 0 h 39"/>
                <a:gd name="T12" fmla="*/ 6 w 12"/>
                <a:gd name="T13" fmla="*/ 0 h 39"/>
                <a:gd name="T14" fmla="*/ 12 w 12"/>
                <a:gd name="T15" fmla="*/ 6 h 39"/>
                <a:gd name="T16" fmla="*/ 12 w 12"/>
                <a:gd name="T17"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9">
                  <a:moveTo>
                    <a:pt x="12" y="33"/>
                  </a:moveTo>
                  <a:cubicBezTo>
                    <a:pt x="12" y="36"/>
                    <a:pt x="9" y="39"/>
                    <a:pt x="6" y="39"/>
                  </a:cubicBezTo>
                  <a:cubicBezTo>
                    <a:pt x="6" y="39"/>
                    <a:pt x="6" y="39"/>
                    <a:pt x="6" y="39"/>
                  </a:cubicBezTo>
                  <a:cubicBezTo>
                    <a:pt x="2" y="39"/>
                    <a:pt x="0" y="36"/>
                    <a:pt x="0" y="33"/>
                  </a:cubicBezTo>
                  <a:cubicBezTo>
                    <a:pt x="0" y="6"/>
                    <a:pt x="0" y="6"/>
                    <a:pt x="0" y="6"/>
                  </a:cubicBezTo>
                  <a:cubicBezTo>
                    <a:pt x="0" y="3"/>
                    <a:pt x="2" y="0"/>
                    <a:pt x="6" y="0"/>
                  </a:cubicBezTo>
                  <a:cubicBezTo>
                    <a:pt x="6" y="0"/>
                    <a:pt x="6" y="0"/>
                    <a:pt x="6" y="0"/>
                  </a:cubicBezTo>
                  <a:cubicBezTo>
                    <a:pt x="9" y="0"/>
                    <a:pt x="12" y="3"/>
                    <a:pt x="12" y="6"/>
                  </a:cubicBezTo>
                  <a:lnTo>
                    <a:pt x="12" y="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sp>
          <p:nvSpPr>
            <p:cNvPr id="47" name="Freeform 46"/>
            <p:cNvSpPr>
              <a:spLocks noEditPoints="1"/>
            </p:cNvSpPr>
            <p:nvPr/>
          </p:nvSpPr>
          <p:spPr bwMode="auto">
            <a:xfrm>
              <a:off x="3114675" y="2359026"/>
              <a:ext cx="615950" cy="722313"/>
            </a:xfrm>
            <a:custGeom>
              <a:avLst/>
              <a:gdLst>
                <a:gd name="T0" fmla="*/ 150 w 164"/>
                <a:gd name="T1" fmla="*/ 0 h 192"/>
                <a:gd name="T2" fmla="*/ 148 w 164"/>
                <a:gd name="T3" fmla="*/ 0 h 192"/>
                <a:gd name="T4" fmla="*/ 148 w 164"/>
                <a:gd name="T5" fmla="*/ 9 h 192"/>
                <a:gd name="T6" fmla="*/ 132 w 164"/>
                <a:gd name="T7" fmla="*/ 26 h 192"/>
                <a:gd name="T8" fmla="*/ 115 w 164"/>
                <a:gd name="T9" fmla="*/ 10 h 192"/>
                <a:gd name="T10" fmla="*/ 99 w 164"/>
                <a:gd name="T11" fmla="*/ 26 h 192"/>
                <a:gd name="T12" fmla="*/ 82 w 164"/>
                <a:gd name="T13" fmla="*/ 10 h 192"/>
                <a:gd name="T14" fmla="*/ 65 w 164"/>
                <a:gd name="T15" fmla="*/ 26 h 192"/>
                <a:gd name="T16" fmla="*/ 49 w 164"/>
                <a:gd name="T17" fmla="*/ 10 h 192"/>
                <a:gd name="T18" fmla="*/ 32 w 164"/>
                <a:gd name="T19" fmla="*/ 26 h 192"/>
                <a:gd name="T20" fmla="*/ 16 w 164"/>
                <a:gd name="T21" fmla="*/ 9 h 192"/>
                <a:gd name="T22" fmla="*/ 16 w 164"/>
                <a:gd name="T23" fmla="*/ 0 h 192"/>
                <a:gd name="T24" fmla="*/ 14 w 164"/>
                <a:gd name="T25" fmla="*/ 0 h 192"/>
                <a:gd name="T26" fmla="*/ 0 w 164"/>
                <a:gd name="T27" fmla="*/ 14 h 192"/>
                <a:gd name="T28" fmla="*/ 0 w 164"/>
                <a:gd name="T29" fmla="*/ 122 h 192"/>
                <a:gd name="T30" fmla="*/ 14 w 164"/>
                <a:gd name="T31" fmla="*/ 135 h 192"/>
                <a:gd name="T32" fmla="*/ 42 w 164"/>
                <a:gd name="T33" fmla="*/ 135 h 192"/>
                <a:gd name="T34" fmla="*/ 56 w 164"/>
                <a:gd name="T35" fmla="*/ 148 h 192"/>
                <a:gd name="T36" fmla="*/ 57 w 164"/>
                <a:gd name="T37" fmla="*/ 179 h 192"/>
                <a:gd name="T38" fmla="*/ 71 w 164"/>
                <a:gd name="T39" fmla="*/ 192 h 192"/>
                <a:gd name="T40" fmla="*/ 150 w 164"/>
                <a:gd name="T41" fmla="*/ 192 h 192"/>
                <a:gd name="T42" fmla="*/ 164 w 164"/>
                <a:gd name="T43" fmla="*/ 179 h 192"/>
                <a:gd name="T44" fmla="*/ 164 w 164"/>
                <a:gd name="T45" fmla="*/ 14 h 192"/>
                <a:gd name="T46" fmla="*/ 150 w 164"/>
                <a:gd name="T47" fmla="*/ 0 h 192"/>
                <a:gd name="T48" fmla="*/ 138 w 164"/>
                <a:gd name="T49" fmla="*/ 109 h 192"/>
                <a:gd name="T50" fmla="*/ 26 w 164"/>
                <a:gd name="T51" fmla="*/ 109 h 192"/>
                <a:gd name="T52" fmla="*/ 26 w 164"/>
                <a:gd name="T53" fmla="*/ 99 h 192"/>
                <a:gd name="T54" fmla="*/ 138 w 164"/>
                <a:gd name="T55" fmla="*/ 99 h 192"/>
                <a:gd name="T56" fmla="*/ 138 w 164"/>
                <a:gd name="T57" fmla="*/ 109 h 192"/>
                <a:gd name="T58" fmla="*/ 138 w 164"/>
                <a:gd name="T59" fmla="*/ 84 h 192"/>
                <a:gd name="T60" fmla="*/ 26 w 164"/>
                <a:gd name="T61" fmla="*/ 84 h 192"/>
                <a:gd name="T62" fmla="*/ 26 w 164"/>
                <a:gd name="T63" fmla="*/ 74 h 192"/>
                <a:gd name="T64" fmla="*/ 138 w 164"/>
                <a:gd name="T65" fmla="*/ 74 h 192"/>
                <a:gd name="T66" fmla="*/ 138 w 164"/>
                <a:gd name="T67" fmla="*/ 84 h 192"/>
                <a:gd name="T68" fmla="*/ 138 w 164"/>
                <a:gd name="T69" fmla="*/ 59 h 192"/>
                <a:gd name="T70" fmla="*/ 26 w 164"/>
                <a:gd name="T71" fmla="*/ 59 h 192"/>
                <a:gd name="T72" fmla="*/ 26 w 164"/>
                <a:gd name="T73" fmla="*/ 48 h 192"/>
                <a:gd name="T74" fmla="*/ 138 w 164"/>
                <a:gd name="T75" fmla="*/ 48 h 192"/>
                <a:gd name="T76" fmla="*/ 138 w 164"/>
                <a:gd name="T77" fmla="*/ 5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 h="192">
                  <a:moveTo>
                    <a:pt x="150" y="0"/>
                  </a:moveTo>
                  <a:cubicBezTo>
                    <a:pt x="148" y="0"/>
                    <a:pt x="148" y="0"/>
                    <a:pt x="148" y="0"/>
                  </a:cubicBezTo>
                  <a:cubicBezTo>
                    <a:pt x="148" y="9"/>
                    <a:pt x="148" y="9"/>
                    <a:pt x="148" y="9"/>
                  </a:cubicBezTo>
                  <a:cubicBezTo>
                    <a:pt x="148" y="18"/>
                    <a:pt x="141" y="26"/>
                    <a:pt x="132" y="26"/>
                  </a:cubicBezTo>
                  <a:cubicBezTo>
                    <a:pt x="123" y="26"/>
                    <a:pt x="116" y="19"/>
                    <a:pt x="115" y="10"/>
                  </a:cubicBezTo>
                  <a:cubicBezTo>
                    <a:pt x="114" y="19"/>
                    <a:pt x="107" y="26"/>
                    <a:pt x="99" y="26"/>
                  </a:cubicBezTo>
                  <a:cubicBezTo>
                    <a:pt x="90" y="26"/>
                    <a:pt x="83" y="19"/>
                    <a:pt x="82" y="10"/>
                  </a:cubicBezTo>
                  <a:cubicBezTo>
                    <a:pt x="81" y="19"/>
                    <a:pt x="74" y="26"/>
                    <a:pt x="65" y="26"/>
                  </a:cubicBezTo>
                  <a:cubicBezTo>
                    <a:pt x="57" y="26"/>
                    <a:pt x="50" y="19"/>
                    <a:pt x="49" y="10"/>
                  </a:cubicBezTo>
                  <a:cubicBezTo>
                    <a:pt x="48" y="19"/>
                    <a:pt x="41" y="26"/>
                    <a:pt x="32" y="26"/>
                  </a:cubicBezTo>
                  <a:cubicBezTo>
                    <a:pt x="23" y="26"/>
                    <a:pt x="16" y="18"/>
                    <a:pt x="16" y="9"/>
                  </a:cubicBezTo>
                  <a:cubicBezTo>
                    <a:pt x="16" y="0"/>
                    <a:pt x="16" y="0"/>
                    <a:pt x="16" y="0"/>
                  </a:cubicBezTo>
                  <a:cubicBezTo>
                    <a:pt x="14" y="0"/>
                    <a:pt x="14" y="0"/>
                    <a:pt x="14" y="0"/>
                  </a:cubicBezTo>
                  <a:cubicBezTo>
                    <a:pt x="7" y="0"/>
                    <a:pt x="0" y="6"/>
                    <a:pt x="0" y="14"/>
                  </a:cubicBezTo>
                  <a:cubicBezTo>
                    <a:pt x="0" y="122"/>
                    <a:pt x="0" y="122"/>
                    <a:pt x="0" y="122"/>
                  </a:cubicBezTo>
                  <a:cubicBezTo>
                    <a:pt x="0" y="129"/>
                    <a:pt x="7" y="135"/>
                    <a:pt x="14" y="135"/>
                  </a:cubicBezTo>
                  <a:cubicBezTo>
                    <a:pt x="42" y="135"/>
                    <a:pt x="42" y="135"/>
                    <a:pt x="42" y="135"/>
                  </a:cubicBezTo>
                  <a:cubicBezTo>
                    <a:pt x="50" y="135"/>
                    <a:pt x="56" y="141"/>
                    <a:pt x="56" y="148"/>
                  </a:cubicBezTo>
                  <a:cubicBezTo>
                    <a:pt x="57" y="179"/>
                    <a:pt x="57" y="179"/>
                    <a:pt x="57" y="179"/>
                  </a:cubicBezTo>
                  <a:cubicBezTo>
                    <a:pt x="57" y="186"/>
                    <a:pt x="63" y="192"/>
                    <a:pt x="71" y="192"/>
                  </a:cubicBezTo>
                  <a:cubicBezTo>
                    <a:pt x="150" y="192"/>
                    <a:pt x="150" y="192"/>
                    <a:pt x="150" y="192"/>
                  </a:cubicBezTo>
                  <a:cubicBezTo>
                    <a:pt x="158" y="192"/>
                    <a:pt x="164" y="186"/>
                    <a:pt x="164" y="179"/>
                  </a:cubicBezTo>
                  <a:cubicBezTo>
                    <a:pt x="164" y="14"/>
                    <a:pt x="164" y="14"/>
                    <a:pt x="164" y="14"/>
                  </a:cubicBezTo>
                  <a:cubicBezTo>
                    <a:pt x="164" y="6"/>
                    <a:pt x="158" y="0"/>
                    <a:pt x="150" y="0"/>
                  </a:cubicBezTo>
                  <a:close/>
                  <a:moveTo>
                    <a:pt x="138" y="109"/>
                  </a:moveTo>
                  <a:cubicBezTo>
                    <a:pt x="26" y="109"/>
                    <a:pt x="26" y="109"/>
                    <a:pt x="26" y="109"/>
                  </a:cubicBezTo>
                  <a:cubicBezTo>
                    <a:pt x="26" y="99"/>
                    <a:pt x="26" y="99"/>
                    <a:pt x="26" y="99"/>
                  </a:cubicBezTo>
                  <a:cubicBezTo>
                    <a:pt x="138" y="99"/>
                    <a:pt x="138" y="99"/>
                    <a:pt x="138" y="99"/>
                  </a:cubicBezTo>
                  <a:lnTo>
                    <a:pt x="138" y="109"/>
                  </a:lnTo>
                  <a:close/>
                  <a:moveTo>
                    <a:pt x="138" y="84"/>
                  </a:moveTo>
                  <a:cubicBezTo>
                    <a:pt x="26" y="84"/>
                    <a:pt x="26" y="84"/>
                    <a:pt x="26" y="84"/>
                  </a:cubicBezTo>
                  <a:cubicBezTo>
                    <a:pt x="26" y="74"/>
                    <a:pt x="26" y="74"/>
                    <a:pt x="26" y="74"/>
                  </a:cubicBezTo>
                  <a:cubicBezTo>
                    <a:pt x="138" y="74"/>
                    <a:pt x="138" y="74"/>
                    <a:pt x="138" y="74"/>
                  </a:cubicBezTo>
                  <a:lnTo>
                    <a:pt x="138" y="84"/>
                  </a:lnTo>
                  <a:close/>
                  <a:moveTo>
                    <a:pt x="138" y="59"/>
                  </a:moveTo>
                  <a:cubicBezTo>
                    <a:pt x="26" y="59"/>
                    <a:pt x="26" y="59"/>
                    <a:pt x="26" y="59"/>
                  </a:cubicBezTo>
                  <a:cubicBezTo>
                    <a:pt x="26" y="48"/>
                    <a:pt x="26" y="48"/>
                    <a:pt x="26" y="48"/>
                  </a:cubicBezTo>
                  <a:cubicBezTo>
                    <a:pt x="138" y="48"/>
                    <a:pt x="138" y="48"/>
                    <a:pt x="138" y="48"/>
                  </a:cubicBezTo>
                  <a:lnTo>
                    <a:pt x="138" y="59"/>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anose="020F0502020204030204"/>
              </a:endParaRPr>
            </a:p>
          </p:txBody>
        </p:sp>
      </p:grpSp>
      <p:cxnSp>
        <p:nvCxnSpPr>
          <p:cNvPr id="15" name="Straight Connector 14"/>
          <p:cNvCxnSpPr>
            <a:stCxn id="4" idx="7"/>
            <a:endCxn id="4" idx="3"/>
          </p:cNvCxnSpPr>
          <p:nvPr/>
        </p:nvCxnSpPr>
        <p:spPr>
          <a:xfrm flipH="1">
            <a:off x="1399928" y="2448019"/>
            <a:ext cx="1616446" cy="161644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2825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par>
                          <p:cTn id="13" fill="hold">
                            <p:stCondLst>
                              <p:cond delay="1000"/>
                            </p:stCondLst>
                            <p:childTnLst>
                              <p:par>
                                <p:cTn id="14" presetID="53" presetClass="entr" presetSubtype="16" fill="hold" nodeType="afterEffect">
                                  <p:stCondLst>
                                    <p:cond delay="50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2" presetClass="entr" presetSubtype="4" fill="hold" grpId="0" nodeType="withEffect">
                                  <p:stCondLst>
                                    <p:cond delay="5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right)">
                                      <p:cBhvr>
                                        <p:cTn id="26" dur="500"/>
                                        <p:tgtEl>
                                          <p:spTgt spid="20"/>
                                        </p:tgtEl>
                                      </p:cBhvr>
                                    </p:animEffect>
                                  </p:childTnLst>
                                </p:cTn>
                              </p:par>
                              <p:par>
                                <p:cTn id="27" presetID="2" presetClass="entr" presetSubtype="4"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right)">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theme/theme1.xml><?xml version="1.0" encoding="utf-8"?>
<a:theme xmlns:a="http://schemas.openxmlformats.org/drawingml/2006/main" name="Concur Corporate 2013 Arial 16x9 ">
  <a:themeElements>
    <a:clrScheme name="Concur 2013">
      <a:dk1>
        <a:srgbClr val="000000"/>
      </a:dk1>
      <a:lt1>
        <a:srgbClr val="FFFFFF"/>
      </a:lt1>
      <a:dk2>
        <a:srgbClr val="004A7D"/>
      </a:dk2>
      <a:lt2>
        <a:srgbClr val="CBCBC4"/>
      </a:lt2>
      <a:accent1>
        <a:srgbClr val="0078C9"/>
      </a:accent1>
      <a:accent2>
        <a:srgbClr val="00A9F2"/>
      </a:accent2>
      <a:accent3>
        <a:srgbClr val="89BF42"/>
      </a:accent3>
      <a:accent4>
        <a:srgbClr val="548D3D"/>
      </a:accent4>
      <a:accent5>
        <a:srgbClr val="D25533"/>
      </a:accent5>
      <a:accent6>
        <a:srgbClr val="F4A900"/>
      </a:accent6>
      <a:hlink>
        <a:srgbClr val="898D8D"/>
      </a:hlink>
      <a:folHlink>
        <a:srgbClr val="898D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bg1"/>
          </a:solidFill>
        </a:ln>
      </a:spPr>
      <a:bodyPr rtlCol="0" anchor="ctr"/>
      <a:lstStyle>
        <a:defPPr algn="ctr">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ConcurCorporateTemplate2013_Arial_16x9" id="{BE4DAEA4-A73B-4DC1-AF22-2674743DC045}" vid="{D7F40C48-FABA-48C6-BCE9-0A47EE865C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13387</TotalTime>
  <Words>2340</Words>
  <Application>Microsoft Office PowerPoint</Application>
  <PresentationFormat>Custom</PresentationFormat>
  <Paragraphs>192</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Concur Corporate 2013 Arial 16x9 </vt:lpstr>
      <vt:lpstr>PowerPoint Presentation</vt:lpstr>
      <vt:lpstr>Connecting every trip, every traveler  and every bit of data. </vt:lpstr>
      <vt:lpstr>Your managed travel program is working well.</vt:lpstr>
      <vt:lpstr>But unmanaged travel continues to create challenges. </vt:lpstr>
      <vt:lpstr>It happens for a reason.  And this trend is only increasing. </vt:lpstr>
      <vt:lpstr>Unmanaged travel erodes your data.</vt:lpstr>
      <vt:lpstr>You trust your employees to make smart travel choices</vt:lpstr>
      <vt:lpstr>Traveler flexibility is great! But booking outside a system can create challenges</vt:lpstr>
      <vt:lpstr>Unmanaged travel creates blind spots.</vt:lpstr>
      <vt:lpstr>PowerPoint Presentation</vt:lpstr>
      <vt:lpstr>What could YOU save?</vt:lpstr>
      <vt:lpstr>See all your people, so you can support them all.</vt:lpstr>
      <vt:lpstr>You have a right to know where your money is being spent</vt:lpstr>
      <vt:lpstr>Concur TripLink</vt:lpstr>
      <vt:lpstr>The future: Direct connections.</vt:lpstr>
      <vt:lpstr>Get the data and reap the rewards.</vt:lpstr>
      <vt:lpstr>With all that data, you can do  great things.</vt:lpstr>
      <vt:lpstr>Improve their experience,  and they’ll be more productive.</vt:lpstr>
      <vt:lpstr>Use TripIt to make travel more effective.</vt:lpstr>
      <vt:lpstr>Price-to-Beat:  Create a culture of savings.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 Here&gt;</dc:title>
  <dc:creator>&lt;Speaker Name Here&gt;</dc:creator>
  <cp:lastModifiedBy>Dani Calvert</cp:lastModifiedBy>
  <cp:revision>389</cp:revision>
  <dcterms:created xsi:type="dcterms:W3CDTF">2013-09-25T22:02:23Z</dcterms:created>
  <dcterms:modified xsi:type="dcterms:W3CDTF">2014-06-19T18:21:28Z</dcterms:modified>
</cp:coreProperties>
</file>